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6" r:id="rId5"/>
  </p:sldMasterIdLst>
  <p:notesMasterIdLst>
    <p:notesMasterId r:id="rId14"/>
  </p:notesMasterIdLst>
  <p:sldIdLst>
    <p:sldId id="288" r:id="rId6"/>
    <p:sldId id="265" r:id="rId7"/>
    <p:sldId id="3950" r:id="rId8"/>
    <p:sldId id="3951" r:id="rId9"/>
    <p:sldId id="3952" r:id="rId10"/>
    <p:sldId id="3954" r:id="rId11"/>
    <p:sldId id="257" r:id="rId12"/>
    <p:sldId id="28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911D9ED1-0523-FE45-A467-60CA3BE5E16E}">
          <p14:sldIdLst>
            <p14:sldId id="288"/>
          </p14:sldIdLst>
        </p14:section>
        <p14:section name="Main" id="{BFE4E667-95D0-D64C-9B39-8AC5E45A1B3D}">
          <p14:sldIdLst>
            <p14:sldId id="265"/>
            <p14:sldId id="3950"/>
            <p14:sldId id="3951"/>
            <p14:sldId id="3952"/>
            <p14:sldId id="3954"/>
            <p14:sldId id="257"/>
          </p14:sldIdLst>
        </p14:section>
        <p14:section name="Ending" id="{77ACE229-C4D5-F444-BE83-3E0BC885D222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DBEFF9"/>
    <a:srgbClr val="66FF66"/>
    <a:srgbClr val="99FF99"/>
    <a:srgbClr val="CC66FF"/>
    <a:srgbClr val="06508B"/>
    <a:srgbClr val="27AEE6"/>
    <a:srgbClr val="27B2EB"/>
    <a:srgbClr val="2BABE2"/>
    <a:srgbClr val="129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840A92-4EFB-18C3-2DB5-B2AAC2DE19D7}" v="2" dt="2023-11-13T11:06:36.108"/>
    <p1510:client id="{56013C23-B826-40F9-8E4B-9156DE8C2861}" v="13" dt="2023-09-28T23:25:27.509"/>
    <p1510:client id="{7E55F7FB-DB74-582B-55B5-04D28DC84AF0}" v="7" dt="2023-11-13T10:50:11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Stile medio 3 - 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Stile medio 1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Stile 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69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Enrico" userId="ca5a22c1-b95b-45b4-b7a5-834e82017de4" providerId="ADAL" clId="{56013C23-B826-40F9-8E4B-9156DE8C2861}"/>
    <pc:docChg chg="custSel modSld">
      <pc:chgData name="Michael Enrico" userId="ca5a22c1-b95b-45b4-b7a5-834e82017de4" providerId="ADAL" clId="{56013C23-B826-40F9-8E4B-9156DE8C2861}" dt="2023-09-28T23:26:14.918" v="127" actId="20577"/>
      <pc:docMkLst>
        <pc:docMk/>
      </pc:docMkLst>
      <pc:sldChg chg="addSp delSp modSp mod">
        <pc:chgData name="Michael Enrico" userId="ca5a22c1-b95b-45b4-b7a5-834e82017de4" providerId="ADAL" clId="{56013C23-B826-40F9-8E4B-9156DE8C2861}" dt="2023-09-28T23:25:12.839" v="112" actId="164"/>
        <pc:sldMkLst>
          <pc:docMk/>
          <pc:sldMk cId="2474081295" sldId="264"/>
        </pc:sldMkLst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2" creationId="{833D729F-6998-D19B-D901-C3D6E668CD1F}"/>
          </ac:spMkLst>
        </pc:spChg>
        <pc:spChg chg="del mod">
          <ac:chgData name="Michael Enrico" userId="ca5a22c1-b95b-45b4-b7a5-834e82017de4" providerId="ADAL" clId="{56013C23-B826-40F9-8E4B-9156DE8C2861}" dt="2023-09-28T23:24:19.914" v="111" actId="478"/>
          <ac:spMkLst>
            <pc:docMk/>
            <pc:sldMk cId="2474081295" sldId="264"/>
            <ac:spMk id="5" creationId="{49BEA8A4-3795-B359-9ABF-EEDA90E1A416}"/>
          </ac:spMkLst>
        </pc:spChg>
        <pc:spChg chg="del mod">
          <ac:chgData name="Michael Enrico" userId="ca5a22c1-b95b-45b4-b7a5-834e82017de4" providerId="ADAL" clId="{56013C23-B826-40F9-8E4B-9156DE8C2861}" dt="2023-09-28T23:24:18.624" v="110" actId="478"/>
          <ac:spMkLst>
            <pc:docMk/>
            <pc:sldMk cId="2474081295" sldId="264"/>
            <ac:spMk id="6" creationId="{2677C8B9-185A-55F9-76A3-D9AE32ED8B91}"/>
          </ac:spMkLst>
        </pc:spChg>
        <pc:spChg chg="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7" creationId="{F657D669-D509-51B5-4A1F-A8AD83076441}"/>
          </ac:spMkLst>
        </pc:spChg>
        <pc:spChg chg="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8" creationId="{8BBC2E6E-FD3F-C5B9-406C-E4A9687E87E1}"/>
          </ac:spMkLst>
        </pc:spChg>
        <pc:spChg chg="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9" creationId="{653B0D18-C424-481F-CCA5-30EB4FDDA25C}"/>
          </ac:spMkLst>
        </pc:spChg>
        <pc:spChg chg="add del mod">
          <ac:chgData name="Michael Enrico" userId="ca5a22c1-b95b-45b4-b7a5-834e82017de4" providerId="ADAL" clId="{56013C23-B826-40F9-8E4B-9156DE8C2861}" dt="2023-09-28T23:16:15.747" v="27" actId="478"/>
          <ac:spMkLst>
            <pc:docMk/>
            <pc:sldMk cId="2474081295" sldId="264"/>
            <ac:spMk id="10" creationId="{9FC0051D-6A65-9363-F5D2-4282B645E147}"/>
          </ac:spMkLst>
        </pc:spChg>
        <pc:spChg chg="add del mod">
          <ac:chgData name="Michael Enrico" userId="ca5a22c1-b95b-45b4-b7a5-834e82017de4" providerId="ADAL" clId="{56013C23-B826-40F9-8E4B-9156DE8C2861}" dt="2023-09-28T23:16:16.852" v="28" actId="478"/>
          <ac:spMkLst>
            <pc:docMk/>
            <pc:sldMk cId="2474081295" sldId="264"/>
            <ac:spMk id="11" creationId="{25302800-F814-175D-44A7-B4BDEF7EBA49}"/>
          </ac:spMkLst>
        </pc:spChg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12" creationId="{463EA06D-D7C4-B2B4-77DC-DFAC30FA9AE8}"/>
          </ac:spMkLst>
        </pc:spChg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13" creationId="{C4048B14-4887-6AF0-72B4-A1284186C6F0}"/>
          </ac:spMkLst>
        </pc:spChg>
        <pc:spChg chg="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14" creationId="{72AE9297-3156-252F-8F32-B7F6BC36EB61}"/>
          </ac:spMkLst>
        </pc:spChg>
        <pc:spChg chg="add del mod">
          <ac:chgData name="Michael Enrico" userId="ca5a22c1-b95b-45b4-b7a5-834e82017de4" providerId="ADAL" clId="{56013C23-B826-40F9-8E4B-9156DE8C2861}" dt="2023-09-28T23:18:09.184" v="53" actId="478"/>
          <ac:spMkLst>
            <pc:docMk/>
            <pc:sldMk cId="2474081295" sldId="264"/>
            <ac:spMk id="15" creationId="{A70AD998-B6F8-B7D6-720E-311325F25AFF}"/>
          </ac:spMkLst>
        </pc:spChg>
        <pc:spChg chg="add del mod">
          <ac:chgData name="Michael Enrico" userId="ca5a22c1-b95b-45b4-b7a5-834e82017de4" providerId="ADAL" clId="{56013C23-B826-40F9-8E4B-9156DE8C2861}" dt="2023-09-28T23:21:47.900" v="78" actId="478"/>
          <ac:spMkLst>
            <pc:docMk/>
            <pc:sldMk cId="2474081295" sldId="264"/>
            <ac:spMk id="16" creationId="{0E15D82C-ABC3-8DF4-2B5D-AC31F7D4311A}"/>
          </ac:spMkLst>
        </pc:spChg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17" creationId="{3FA23522-9D70-5525-A23E-BA596CD08D55}"/>
          </ac:spMkLst>
        </pc:spChg>
        <pc:spChg chg="add del mod">
          <ac:chgData name="Michael Enrico" userId="ca5a22c1-b95b-45b4-b7a5-834e82017de4" providerId="ADAL" clId="{56013C23-B826-40F9-8E4B-9156DE8C2861}" dt="2023-09-28T23:22:57.729" v="95" actId="478"/>
          <ac:spMkLst>
            <pc:docMk/>
            <pc:sldMk cId="2474081295" sldId="264"/>
            <ac:spMk id="18" creationId="{14AC535E-6FE9-A6DF-FC98-C598F2BC9AB1}"/>
          </ac:spMkLst>
        </pc:spChg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19" creationId="{FBC08371-F226-D71B-41B7-CF1CD97A4F20}"/>
          </ac:spMkLst>
        </pc:spChg>
        <pc:spChg chg="add mod">
          <ac:chgData name="Michael Enrico" userId="ca5a22c1-b95b-45b4-b7a5-834e82017de4" providerId="ADAL" clId="{56013C23-B826-40F9-8E4B-9156DE8C2861}" dt="2023-09-28T23:25:12.839" v="112" actId="164"/>
          <ac:spMkLst>
            <pc:docMk/>
            <pc:sldMk cId="2474081295" sldId="264"/>
            <ac:spMk id="20" creationId="{2ACC782F-D66B-84D1-A409-E73A6D89D6FC}"/>
          </ac:spMkLst>
        </pc:spChg>
        <pc:grpChg chg="add mod">
          <ac:chgData name="Michael Enrico" userId="ca5a22c1-b95b-45b4-b7a5-834e82017de4" providerId="ADAL" clId="{56013C23-B826-40F9-8E4B-9156DE8C2861}" dt="2023-09-28T23:25:12.839" v="112" actId="164"/>
          <ac:grpSpMkLst>
            <pc:docMk/>
            <pc:sldMk cId="2474081295" sldId="264"/>
            <ac:grpSpMk id="21" creationId="{F4A5AB84-0C38-95C3-C18A-E99EE9A10562}"/>
          </ac:grpSpMkLst>
        </pc:grpChg>
      </pc:sldChg>
      <pc:sldChg chg="addSp modSp mod">
        <pc:chgData name="Michael Enrico" userId="ca5a22c1-b95b-45b4-b7a5-834e82017de4" providerId="ADAL" clId="{56013C23-B826-40F9-8E4B-9156DE8C2861}" dt="2023-09-28T23:26:14.918" v="127" actId="20577"/>
        <pc:sldMkLst>
          <pc:docMk/>
          <pc:sldMk cId="1053056074" sldId="297"/>
        </pc:sldMkLst>
        <pc:spChg chg="mod">
          <ac:chgData name="Michael Enrico" userId="ca5a22c1-b95b-45b4-b7a5-834e82017de4" providerId="ADAL" clId="{56013C23-B826-40F9-8E4B-9156DE8C2861}" dt="2023-09-28T23:26:14.918" v="127" actId="20577"/>
          <ac:spMkLst>
            <pc:docMk/>
            <pc:sldMk cId="1053056074" sldId="297"/>
            <ac:spMk id="3" creationId="{10827B37-F834-01EE-3A79-5DC7A4D9657E}"/>
          </ac:spMkLst>
        </pc:spChg>
        <pc:picChg chg="add mod">
          <ac:chgData name="Michael Enrico" userId="ca5a22c1-b95b-45b4-b7a5-834e82017de4" providerId="ADAL" clId="{56013C23-B826-40F9-8E4B-9156DE8C2861}" dt="2023-09-28T23:25:47.633" v="117" actId="1076"/>
          <ac:picMkLst>
            <pc:docMk/>
            <pc:sldMk cId="1053056074" sldId="297"/>
            <ac:picMk id="6" creationId="{B1C3BAC2-528C-A9FD-2840-D6BB74DEAB37}"/>
          </ac:picMkLst>
        </pc:picChg>
      </pc:sldChg>
    </pc:docChg>
  </pc:docChgLst>
  <pc:docChgLst>
    <pc:chgData name="Panagiotis Famelis" userId="S::pfamelis_ubitech.eu#ext#@upatrasgr.onmicrosoft.com::4c594e32-6605-41cb-a9e0-1727d748d3a8" providerId="AD" clId="Web-{7E55F7FB-DB74-582B-55B5-04D28DC84AF0}"/>
    <pc:docChg chg="addSld delSld modSld modSection">
      <pc:chgData name="Panagiotis Famelis" userId="S::pfamelis_ubitech.eu#ext#@upatrasgr.onmicrosoft.com::4c594e32-6605-41cb-a9e0-1727d748d3a8" providerId="AD" clId="Web-{7E55F7FB-DB74-582B-55B5-04D28DC84AF0}" dt="2023-11-13T10:50:11.435" v="6"/>
      <pc:docMkLst>
        <pc:docMk/>
      </pc:docMkLst>
      <pc:sldChg chg="addSp delSp">
        <pc:chgData name="Panagiotis Famelis" userId="S::pfamelis_ubitech.eu#ext#@upatrasgr.onmicrosoft.com::4c594e32-6605-41cb-a9e0-1727d748d3a8" providerId="AD" clId="Web-{7E55F7FB-DB74-582B-55B5-04D28DC84AF0}" dt="2023-11-13T10:50:09.670" v="5"/>
        <pc:sldMkLst>
          <pc:docMk/>
          <pc:sldMk cId="4265180446" sldId="3951"/>
        </pc:sldMkLst>
        <pc:spChg chg="del">
          <ac:chgData name="Panagiotis Famelis" userId="S::pfamelis_ubitech.eu#ext#@upatrasgr.onmicrosoft.com::4c594e32-6605-41cb-a9e0-1727d748d3a8" providerId="AD" clId="Web-{7E55F7FB-DB74-582B-55B5-04D28DC84AF0}" dt="2023-11-13T10:50:00.435" v="3"/>
          <ac:spMkLst>
            <pc:docMk/>
            <pc:sldMk cId="4265180446" sldId="3951"/>
            <ac:spMk id="12" creationId="{93AD57AA-1892-EAE3-210A-18DCA1DC9D21}"/>
          </ac:spMkLst>
        </pc:spChg>
        <pc:spChg chg="add">
          <ac:chgData name="Panagiotis Famelis" userId="S::pfamelis_ubitech.eu#ext#@upatrasgr.onmicrosoft.com::4c594e32-6605-41cb-a9e0-1727d748d3a8" providerId="AD" clId="Web-{7E55F7FB-DB74-582B-55B5-04D28DC84AF0}" dt="2023-11-13T10:50:09.670" v="5"/>
          <ac:spMkLst>
            <pc:docMk/>
            <pc:sldMk cId="4265180446" sldId="3951"/>
            <ac:spMk id="16" creationId="{5CBFE425-DEFC-2577-FBE0-C4F313AF40F5}"/>
          </ac:spMkLst>
        </pc:spChg>
      </pc:sldChg>
      <pc:sldChg chg="modSp">
        <pc:chgData name="Panagiotis Famelis" userId="S::pfamelis_ubitech.eu#ext#@upatrasgr.onmicrosoft.com::4c594e32-6605-41cb-a9e0-1727d748d3a8" providerId="AD" clId="Web-{7E55F7FB-DB74-582B-55B5-04D28DC84AF0}" dt="2023-11-13T10:49:28.887" v="2" actId="1076"/>
        <pc:sldMkLst>
          <pc:docMk/>
          <pc:sldMk cId="1115458354" sldId="3952"/>
        </pc:sldMkLst>
        <pc:spChg chg="mod">
          <ac:chgData name="Panagiotis Famelis" userId="S::pfamelis_ubitech.eu#ext#@upatrasgr.onmicrosoft.com::4c594e32-6605-41cb-a9e0-1727d748d3a8" providerId="AD" clId="Web-{7E55F7FB-DB74-582B-55B5-04D28DC84AF0}" dt="2023-11-13T10:49:27.090" v="1" actId="1076"/>
          <ac:spMkLst>
            <pc:docMk/>
            <pc:sldMk cId="1115458354" sldId="3952"/>
            <ac:spMk id="31" creationId="{820FC80E-A1C7-5F1B-2D3F-E1FBF97D4B4C}"/>
          </ac:spMkLst>
        </pc:spChg>
        <pc:spChg chg="mod">
          <ac:chgData name="Panagiotis Famelis" userId="S::pfamelis_ubitech.eu#ext#@upatrasgr.onmicrosoft.com::4c594e32-6605-41cb-a9e0-1727d748d3a8" providerId="AD" clId="Web-{7E55F7FB-DB74-582B-55B5-04D28DC84AF0}" dt="2023-11-13T10:49:23.527" v="0" actId="1076"/>
          <ac:spMkLst>
            <pc:docMk/>
            <pc:sldMk cId="1115458354" sldId="3952"/>
            <ac:spMk id="32" creationId="{F635428D-95F3-14C9-9D21-BE5350CDC53A}"/>
          </ac:spMkLst>
        </pc:spChg>
        <pc:spChg chg="mod">
          <ac:chgData name="Panagiotis Famelis" userId="S::pfamelis_ubitech.eu#ext#@upatrasgr.onmicrosoft.com::4c594e32-6605-41cb-a9e0-1727d748d3a8" providerId="AD" clId="Web-{7E55F7FB-DB74-582B-55B5-04D28DC84AF0}" dt="2023-11-13T10:49:28.887" v="2" actId="1076"/>
          <ac:spMkLst>
            <pc:docMk/>
            <pc:sldMk cId="1115458354" sldId="3952"/>
            <ac:spMk id="38" creationId="{2137ADAF-2343-813B-11CD-95B36BEA74A1}"/>
          </ac:spMkLst>
        </pc:spChg>
      </pc:sldChg>
      <pc:sldChg chg="add del">
        <pc:chgData name="Panagiotis Famelis" userId="S::pfamelis_ubitech.eu#ext#@upatrasgr.onmicrosoft.com::4c594e32-6605-41cb-a9e0-1727d748d3a8" providerId="AD" clId="Web-{7E55F7FB-DB74-582B-55B5-04D28DC84AF0}" dt="2023-11-13T10:50:11.435" v="6"/>
        <pc:sldMkLst>
          <pc:docMk/>
          <pc:sldMk cId="485367919" sldId="3955"/>
        </pc:sldMkLst>
      </pc:sldChg>
    </pc:docChg>
  </pc:docChgLst>
  <pc:docChgLst>
    <pc:chgData name="Panagiotis Famelis" userId="S::pfamelis_ubitech.eu#ext#@upatrasgr.onmicrosoft.com::4c594e32-6605-41cb-a9e0-1727d748d3a8" providerId="AD" clId="Web-{43840A92-4EFB-18C3-2DB5-B2AAC2DE19D7}"/>
    <pc:docChg chg="modSld">
      <pc:chgData name="Panagiotis Famelis" userId="S::pfamelis_ubitech.eu#ext#@upatrasgr.onmicrosoft.com::4c594e32-6605-41cb-a9e0-1727d748d3a8" providerId="AD" clId="Web-{43840A92-4EFB-18C3-2DB5-B2AAC2DE19D7}" dt="2023-11-13T11:06:36.108" v="1" actId="20577"/>
      <pc:docMkLst>
        <pc:docMk/>
      </pc:docMkLst>
      <pc:sldChg chg="modSp">
        <pc:chgData name="Panagiotis Famelis" userId="S::pfamelis_ubitech.eu#ext#@upatrasgr.onmicrosoft.com::4c594e32-6605-41cb-a9e0-1727d748d3a8" providerId="AD" clId="Web-{43840A92-4EFB-18C3-2DB5-B2AAC2DE19D7}" dt="2023-11-13T11:06:36.108" v="1" actId="20577"/>
        <pc:sldMkLst>
          <pc:docMk/>
          <pc:sldMk cId="2633259787" sldId="3954"/>
        </pc:sldMkLst>
        <pc:spChg chg="mod">
          <ac:chgData name="Panagiotis Famelis" userId="S::pfamelis_ubitech.eu#ext#@upatrasgr.onmicrosoft.com::4c594e32-6605-41cb-a9e0-1727d748d3a8" providerId="AD" clId="Web-{43840A92-4EFB-18C3-2DB5-B2AAC2DE19D7}" dt="2023-11-13T11:06:36.108" v="1" actId="20577"/>
          <ac:spMkLst>
            <pc:docMk/>
            <pc:sldMk cId="2633259787" sldId="3954"/>
            <ac:spMk id="115" creationId="{107D6842-53C2-B790-F032-97C61B459E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F9885-5A1A-C54D-B387-8E4D5EAB3CDD}" type="datetimeFigureOut">
              <a:rPr lang="it-IT" smtClean="0"/>
              <a:pPr/>
              <a:t>13/11/2023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C3D96-65C0-004C-A834-E90E83ED4ED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12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@startuml</a:t>
            </a:r>
          </a:p>
          <a:p>
            <a:r>
              <a:rPr lang="en-US" err="1"/>
              <a:t>skinparam</a:t>
            </a:r>
            <a:r>
              <a:rPr lang="en-US"/>
              <a:t> </a:t>
            </a:r>
            <a:r>
              <a:rPr lang="en-US" err="1"/>
              <a:t>responseMessageBelowArrow</a:t>
            </a:r>
            <a:r>
              <a:rPr lang="en-US"/>
              <a:t> true</a:t>
            </a:r>
          </a:p>
          <a:p>
            <a:r>
              <a:rPr lang="en-US"/>
              <a:t>!pragma </a:t>
            </a:r>
            <a:r>
              <a:rPr lang="en-US" err="1"/>
              <a:t>teoz</a:t>
            </a:r>
            <a:r>
              <a:rPr lang="en-US"/>
              <a:t> true</a:t>
            </a:r>
          </a:p>
          <a:p>
            <a:r>
              <a:rPr lang="en-US"/>
              <a:t>actor Operator</a:t>
            </a:r>
          </a:p>
          <a:p>
            <a:r>
              <a:rPr lang="en-US"/>
              <a:t>box New Component</a:t>
            </a:r>
          </a:p>
          <a:p>
            <a:r>
              <a:rPr lang="en-US"/>
              <a:t>participant Automation</a:t>
            </a:r>
          </a:p>
          <a:p>
            <a:r>
              <a:rPr lang="en-US"/>
              <a:t>end box</a:t>
            </a:r>
          </a:p>
          <a:p>
            <a:r>
              <a:rPr lang="en-US"/>
              <a:t>box New Component</a:t>
            </a:r>
          </a:p>
          <a:p>
            <a:r>
              <a:rPr lang="en-US"/>
              <a:t>participant Analytics</a:t>
            </a:r>
          </a:p>
          <a:p>
            <a:r>
              <a:rPr lang="en-US"/>
              <a:t>end box</a:t>
            </a:r>
          </a:p>
          <a:p>
            <a:endParaRPr lang="en-US"/>
          </a:p>
          <a:p>
            <a:r>
              <a:rPr lang="en-US"/>
              <a:t>Operator -&gt; Automation : </a:t>
            </a:r>
            <a:r>
              <a:rPr lang="en-US" err="1"/>
              <a:t>CreateZSM</a:t>
            </a:r>
            <a:r>
              <a:rPr lang="en-US"/>
              <a:t>(Service, [KPI], [Analysis], [Policy])</a:t>
            </a:r>
          </a:p>
          <a:p>
            <a:r>
              <a:rPr lang="en-US"/>
              <a:t>activate Automation</a:t>
            </a:r>
          </a:p>
          <a:p>
            <a:r>
              <a:rPr lang="en-US"/>
              <a:t>group Automation Loop</a:t>
            </a:r>
          </a:p>
          <a:p>
            <a:endParaRPr lang="en-US"/>
          </a:p>
          <a:p>
            <a:r>
              <a:rPr lang="en-US"/>
              <a:t>Automation -&gt; Monitoring : </a:t>
            </a:r>
            <a:r>
              <a:rPr lang="en-US" err="1"/>
              <a:t>SetKPI</a:t>
            </a:r>
            <a:r>
              <a:rPr lang="en-US"/>
              <a:t>([KPI])</a:t>
            </a:r>
          </a:p>
          <a:p>
            <a:r>
              <a:rPr lang="en-US"/>
              <a:t>activate Monitoring</a:t>
            </a:r>
          </a:p>
          <a:p>
            <a:r>
              <a:rPr lang="en-US"/>
              <a:t>Monitoring --&gt; Automation : [</a:t>
            </a:r>
            <a:r>
              <a:rPr lang="en-US" err="1"/>
              <a:t>KpiId</a:t>
            </a:r>
            <a:r>
              <a:rPr lang="en-US"/>
              <a:t>]</a:t>
            </a:r>
          </a:p>
          <a:p>
            <a:endParaRPr lang="en-US"/>
          </a:p>
          <a:p>
            <a:r>
              <a:rPr lang="en-US"/>
              <a:t>Automation -&gt; Analytics : </a:t>
            </a:r>
            <a:r>
              <a:rPr lang="en-US" err="1"/>
              <a:t>SetAnalysis</a:t>
            </a:r>
            <a:r>
              <a:rPr lang="en-US"/>
              <a:t>([Analysis], [</a:t>
            </a:r>
            <a:r>
              <a:rPr lang="en-US" err="1"/>
              <a:t>KpiId</a:t>
            </a:r>
            <a:r>
              <a:rPr lang="en-US"/>
              <a:t>])</a:t>
            </a:r>
          </a:p>
          <a:p>
            <a:r>
              <a:rPr lang="en-US"/>
              <a:t>activate Analytics</a:t>
            </a:r>
          </a:p>
          <a:p>
            <a:r>
              <a:rPr lang="en-US"/>
              <a:t>Analytics -&gt; Monitoring : </a:t>
            </a:r>
            <a:r>
              <a:rPr lang="en-US" err="1"/>
              <a:t>SubscribeToKpi</a:t>
            </a:r>
            <a:r>
              <a:rPr lang="en-US"/>
              <a:t>([</a:t>
            </a:r>
            <a:r>
              <a:rPr lang="en-US" err="1"/>
              <a:t>KpiId</a:t>
            </a:r>
            <a:r>
              <a:rPr lang="en-US"/>
              <a:t>])</a:t>
            </a:r>
          </a:p>
          <a:p>
            <a:r>
              <a:rPr lang="en-US"/>
              <a:t>Analytics --&gt; Automation : [</a:t>
            </a:r>
            <a:r>
              <a:rPr lang="en-US" err="1"/>
              <a:t>AnalysisId</a:t>
            </a:r>
            <a:r>
              <a:rPr lang="en-US"/>
              <a:t>]</a:t>
            </a:r>
          </a:p>
          <a:p>
            <a:r>
              <a:rPr lang="en-US"/>
              <a:t>Automation -&gt; Analytics : </a:t>
            </a:r>
            <a:r>
              <a:rPr lang="en-US" err="1"/>
              <a:t>SubscribeToAlarm</a:t>
            </a:r>
            <a:r>
              <a:rPr lang="en-US"/>
              <a:t>([</a:t>
            </a:r>
            <a:r>
              <a:rPr lang="en-US" err="1"/>
              <a:t>AnalysisId</a:t>
            </a:r>
            <a:r>
              <a:rPr lang="en-US"/>
              <a:t>*])</a:t>
            </a:r>
          </a:p>
          <a:p>
            <a:endParaRPr lang="en-US"/>
          </a:p>
          <a:p>
            <a:r>
              <a:rPr lang="en-US"/>
              <a:t>note right</a:t>
            </a:r>
          </a:p>
          <a:p>
            <a:r>
              <a:rPr lang="en-US"/>
              <a:t> </a:t>
            </a:r>
            <a:r>
              <a:rPr lang="en-US" err="1"/>
              <a:t>AnalysisId</a:t>
            </a:r>
            <a:r>
              <a:rPr lang="en-US"/>
              <a:t>* ∪ </a:t>
            </a:r>
            <a:r>
              <a:rPr lang="en-US" err="1"/>
              <a:t>AnalysisId</a:t>
            </a:r>
            <a:r>
              <a:rPr lang="en-US"/>
              <a:t>^ = </a:t>
            </a:r>
            <a:r>
              <a:rPr lang="en-US" err="1"/>
              <a:t>AnalysisId</a:t>
            </a:r>
            <a:endParaRPr lang="en-US"/>
          </a:p>
          <a:p>
            <a:r>
              <a:rPr lang="en-US"/>
              <a:t>end note</a:t>
            </a:r>
          </a:p>
          <a:p>
            <a:endParaRPr lang="en-US"/>
          </a:p>
          <a:p>
            <a:r>
              <a:rPr lang="en-US"/>
              <a:t>Automation -&gt; Policy : </a:t>
            </a:r>
            <a:r>
              <a:rPr lang="en-US" err="1"/>
              <a:t>SetPolicy</a:t>
            </a:r>
            <a:r>
              <a:rPr lang="en-US"/>
              <a:t>([Policy], [</a:t>
            </a:r>
            <a:r>
              <a:rPr lang="en-US" err="1"/>
              <a:t>AnalysisId</a:t>
            </a:r>
            <a:r>
              <a:rPr lang="en-US"/>
              <a:t>^])</a:t>
            </a:r>
          </a:p>
          <a:p>
            <a:r>
              <a:rPr lang="en-US"/>
              <a:t>activate Policy</a:t>
            </a:r>
          </a:p>
          <a:p>
            <a:r>
              <a:rPr lang="en-US"/>
              <a:t>Policy -&gt; Analytics : </a:t>
            </a:r>
            <a:r>
              <a:rPr lang="en-US" err="1"/>
              <a:t>SubscribeToAlarm</a:t>
            </a:r>
            <a:r>
              <a:rPr lang="en-US"/>
              <a:t>([</a:t>
            </a:r>
            <a:r>
              <a:rPr lang="en-US" err="1"/>
              <a:t>AnalysisId</a:t>
            </a:r>
            <a:r>
              <a:rPr lang="en-US"/>
              <a:t>^])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group ZSM Loop</a:t>
            </a:r>
          </a:p>
          <a:p>
            <a:endParaRPr lang="en-US"/>
          </a:p>
          <a:p>
            <a:r>
              <a:rPr lang="en-US"/>
              <a:t>{start1}    Monitoring --&gt; Analytics : value 1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{end1}    Monitoring --&gt; Analytics : value n</a:t>
            </a:r>
          </a:p>
          <a:p>
            <a:r>
              <a:rPr lang="en-US"/>
              <a:t>{start1} &lt;-&gt; {end1} </a:t>
            </a:r>
          </a:p>
          <a:p>
            <a:r>
              <a:rPr lang="en-US"/>
              <a:t>alt</a:t>
            </a:r>
          </a:p>
          <a:p>
            <a:r>
              <a:rPr lang="en-US"/>
              <a:t>Analytics --&gt; Policy : </a:t>
            </a:r>
            <a:r>
              <a:rPr lang="en-US" err="1"/>
              <a:t>AlarmThrown</a:t>
            </a:r>
            <a:endParaRPr lang="en-US"/>
          </a:p>
          <a:p>
            <a:r>
              <a:rPr lang="en-US"/>
              <a:t>loop for each Action</a:t>
            </a:r>
          </a:p>
          <a:p>
            <a:r>
              <a:rPr lang="en-US"/>
              <a:t>    Policy -&gt; "Service/SBI" : Action</a:t>
            </a:r>
          </a:p>
          <a:p>
            <a:r>
              <a:rPr lang="en-US"/>
              <a:t>end</a:t>
            </a:r>
          </a:p>
          <a:p>
            <a:r>
              <a:rPr lang="en-US"/>
              <a:t>end</a:t>
            </a:r>
          </a:p>
          <a:p>
            <a:r>
              <a:rPr lang="en-US"/>
              <a:t>end</a:t>
            </a:r>
          </a:p>
          <a:p>
            <a:endParaRPr lang="en-US"/>
          </a:p>
          <a:p>
            <a:r>
              <a:rPr lang="en-US"/>
              <a:t>{start2}    Monitoring --&gt; Analytics : value n+1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|||</a:t>
            </a:r>
          </a:p>
          <a:p>
            <a:r>
              <a:rPr lang="en-US"/>
              <a:t>{end2}    Monitoring --&gt; Analytics : value </a:t>
            </a:r>
            <a:r>
              <a:rPr lang="en-US" err="1"/>
              <a:t>n+m</a:t>
            </a:r>
            <a:endParaRPr lang="en-US"/>
          </a:p>
          <a:p>
            <a:r>
              <a:rPr lang="en-US"/>
              <a:t>{start2} &lt;-&gt; {end2}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Analytics --&gt; Automation : </a:t>
            </a:r>
            <a:r>
              <a:rPr lang="en-US" err="1"/>
              <a:t>AlarmThrown</a:t>
            </a:r>
            <a:endParaRPr lang="en-US"/>
          </a:p>
          <a:p>
            <a:r>
              <a:rPr lang="en-US"/>
              <a:t>Automation -&gt; Automation : Decide on changes to ZSM</a:t>
            </a:r>
          </a:p>
          <a:p>
            <a:endParaRPr lang="en-US"/>
          </a:p>
          <a:p>
            <a:r>
              <a:rPr lang="en-US"/>
              <a:t>deactivate Monitoring</a:t>
            </a:r>
          </a:p>
          <a:p>
            <a:r>
              <a:rPr lang="en-US"/>
              <a:t>deactivate Analytics</a:t>
            </a:r>
          </a:p>
          <a:p>
            <a:r>
              <a:rPr lang="en-US"/>
              <a:t>deactivate Policy</a:t>
            </a:r>
          </a:p>
          <a:p>
            <a:r>
              <a:rPr lang="en-US"/>
              <a:t>end</a:t>
            </a:r>
          </a:p>
          <a:p>
            <a:r>
              <a:rPr lang="en-US"/>
              <a:t>deactivate Automation</a:t>
            </a:r>
          </a:p>
          <a:p>
            <a:r>
              <a:rPr lang="en-US"/>
              <a:t>@enduml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C3D96-65C0-004C-A834-E90E83ED4EDD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19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22.emf"/><Relationship Id="rId1" Type="http://schemas.openxmlformats.org/officeDocument/2006/relationships/tags" Target="../tags/tag1.xml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5gblueprint.eu/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: Cover"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494395" y="3731742"/>
            <a:ext cx="7710547" cy="358398"/>
          </a:xfrm>
          <a:prstGeom prst="rect">
            <a:avLst/>
          </a:prstGeom>
        </p:spPr>
        <p:txBody>
          <a:bodyPr lIns="144000" tIns="72000" rIns="144000" bIns="72000">
            <a:normAutofit/>
          </a:bodyPr>
          <a:lstStyle>
            <a:lvl1pPr marL="0" indent="0" algn="l">
              <a:buNone/>
              <a:defRPr sz="1200" b="0" i="1" baseline="0">
                <a:solidFill>
                  <a:schemeClr val="bg1"/>
                </a:solidFill>
                <a:latin typeface="+mn-lt"/>
                <a:ea typeface="Open Sans Light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Event, date, location</a:t>
            </a:r>
          </a:p>
        </p:txBody>
      </p:sp>
      <p:sp>
        <p:nvSpPr>
          <p:cNvPr id="22" name="ZoneTexte 21"/>
          <p:cNvSpPr txBox="1"/>
          <p:nvPr userDrawn="1"/>
        </p:nvSpPr>
        <p:spPr>
          <a:xfrm>
            <a:off x="8110330" y="6317182"/>
            <a:ext cx="3897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b="0" i="0" spc="300">
                <a:solidFill>
                  <a:schemeClr val="bg1"/>
                </a:solidFill>
                <a:latin typeface="+mn-lt"/>
                <a:ea typeface="Oswald Light" charset="0"/>
                <a:cs typeface="Calibri" panose="020F0502020204030204" pitchFamily="34" charset="0"/>
              </a:rPr>
              <a:t>www.6G-flexscale.eu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494395" y="4206359"/>
            <a:ext cx="7710547" cy="358398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  <a:ea typeface="Open Sans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err="1"/>
              <a:t>Presenter</a:t>
            </a:r>
            <a:r>
              <a:rPr lang="fr-FR"/>
              <a:t> (Affiliation)</a:t>
            </a:r>
            <a:endParaRPr lang="en-GB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B281BD-1336-E648-B7F2-A36C188B4D7A}"/>
              </a:ext>
            </a:extLst>
          </p:cNvPr>
          <p:cNvSpPr txBox="1"/>
          <p:nvPr userDrawn="1"/>
        </p:nvSpPr>
        <p:spPr>
          <a:xfrm>
            <a:off x="11164529" y="74921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Trebuchet MS" panose="020B070302020209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5AC432C-ABC7-E424-A217-5D40F9085301}"/>
              </a:ext>
            </a:extLst>
          </p:cNvPr>
          <p:cNvSpPr txBox="1"/>
          <p:nvPr userDrawn="1"/>
        </p:nvSpPr>
        <p:spPr>
          <a:xfrm>
            <a:off x="14451496" y="59237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0BC3DA7-C40E-5DA1-8BF2-53B57A6608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217583" y="6293465"/>
            <a:ext cx="625151" cy="41676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5D89B-667E-E771-5613-768A06ACBAA9}"/>
              </a:ext>
            </a:extLst>
          </p:cNvPr>
          <p:cNvSpPr txBox="1"/>
          <p:nvPr userDrawn="1"/>
        </p:nvSpPr>
        <p:spPr>
          <a:xfrm>
            <a:off x="950866" y="6277864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kern="1200">
                <a:solidFill>
                  <a:schemeClr val="bg1"/>
                </a:solidFill>
                <a:effectLst/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FLEX-SCALE</a:t>
            </a:r>
            <a:r>
              <a:rPr lang="en-US" sz="1100">
                <a:solidFill>
                  <a:schemeClr val="bg1"/>
                </a:solidFill>
                <a:latin typeface="Montserrat" pitchFamily="2" charset="77"/>
              </a:rPr>
              <a:t> project is funded by the EU’s Horizon Europe </a:t>
            </a:r>
            <a:r>
              <a:rPr lang="en-US" sz="1100" err="1">
                <a:solidFill>
                  <a:schemeClr val="bg1"/>
                </a:solidFill>
                <a:latin typeface="Montserrat" pitchFamily="2" charset="77"/>
              </a:rPr>
              <a:t>programme</a:t>
            </a:r>
            <a:r>
              <a:rPr lang="en-US" sz="1100">
                <a:solidFill>
                  <a:schemeClr val="bg1"/>
                </a:solidFill>
                <a:latin typeface="Montserrat" pitchFamily="2" charset="77"/>
              </a:rPr>
              <a:t> under Grant Agreement N° 101096909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9CCE41FF-3BB5-1FC6-82A3-5B34C602E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62895" b="47193"/>
          <a:stretch/>
        </p:blipFill>
        <p:spPr>
          <a:xfrm>
            <a:off x="-1" y="-1"/>
            <a:ext cx="2712777" cy="3236499"/>
          </a:xfrm>
          <a:prstGeom prst="rect">
            <a:avLst/>
          </a:prstGeom>
          <a:effectLst>
            <a:outerShdw blurRad="190500" dist="38100" dir="2700000" sx="105000" sy="105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Εικόνα 12" descr="Εικόνα που περιέχει κείμενο, υπαίθριος, θόλος&#10;&#10;Περιγραφή που δημιουργήθηκε αυτόματα">
            <a:extLst>
              <a:ext uri="{FF2B5EF4-FFF2-40B4-BE49-F238E27FC236}">
                <a16:creationId xmlns:a16="http://schemas.microsoft.com/office/drawing/2014/main" id="{40D4CFC7-27DB-D7E6-5F34-3EE7A1480C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454" y="129193"/>
            <a:ext cx="1456425" cy="1092318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494395" y="2288384"/>
            <a:ext cx="10506524" cy="1203083"/>
          </a:xfrm>
          <a:prstGeom prst="rect">
            <a:avLst/>
          </a:prstGeom>
          <a:noFill/>
        </p:spPr>
        <p:txBody>
          <a:bodyPr lIns="144000" tIns="144000" rIns="144000" bIns="144000">
            <a:normAutofit/>
          </a:bodyPr>
          <a:lstStyle>
            <a:lvl1pPr mar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2000" b="1" i="0" cap="all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err="1"/>
              <a:t>Presentation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11570-D651-E3B2-ED00-8FD6F3747D23}"/>
              </a:ext>
            </a:extLst>
          </p:cNvPr>
          <p:cNvSpPr txBox="1"/>
          <p:nvPr userDrawn="1"/>
        </p:nvSpPr>
        <p:spPr>
          <a:xfrm>
            <a:off x="1846392" y="933749"/>
            <a:ext cx="560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1" i="0" kern="1200">
                <a:solidFill>
                  <a:srgbClr val="27AEE6"/>
                </a:solidFill>
                <a:latin typeface="+mn-lt"/>
                <a:ea typeface="Open Sans" charset="0"/>
                <a:cs typeface="Calibri" panose="020F0502020204030204" pitchFamily="34" charset="0"/>
              </a:rPr>
              <a:t>Flexibly Scalable Energy Efficient Networking</a:t>
            </a:r>
          </a:p>
        </p:txBody>
      </p:sp>
    </p:spTree>
    <p:extLst>
      <p:ext uri="{BB962C8B-B14F-4D97-AF65-F5344CB8AC3E}">
        <p14:creationId xmlns:p14="http://schemas.microsoft.com/office/powerpoint/2010/main" val="121638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1 column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7F3048ED-9669-3449-963B-6A6992D1E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759" y="1264794"/>
            <a:ext cx="11054910" cy="4532692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lvl="1"/>
            <a:r>
              <a:rPr lang="fr-FR"/>
              <a:t>2nd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lvl="1"/>
            <a:endParaRPr lang="fr-FR"/>
          </a:p>
        </p:txBody>
      </p:sp>
      <p:sp>
        <p:nvSpPr>
          <p:cNvPr id="6" name="Segnaposto titolo 41">
            <a:extLst>
              <a:ext uri="{FF2B5EF4-FFF2-40B4-BE49-F238E27FC236}">
                <a16:creationId xmlns:a16="http://schemas.microsoft.com/office/drawing/2014/main" id="{365B4EA2-731A-FAF5-4B98-E8C11051F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AB22A830-58E9-F369-8407-FDA428135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1 column + subtitle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341523" y="1240303"/>
            <a:ext cx="11209146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1800" b="0" i="0" baseline="0">
                <a:solidFill>
                  <a:srgbClr val="1293E3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SUBTITLE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E285A98-3C8B-3D4D-834F-80A202157A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759" y="2029220"/>
            <a:ext cx="11054910" cy="4062794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00B0F0"/>
              </a:buClr>
              <a:buFont typeface="Arial" panose="020B0604020202020204" pitchFamily="34" charset="0"/>
              <a:buChar char="•"/>
              <a:tabLst/>
              <a:defRPr lang="fr-FR" sz="24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00B0F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Open Sans" charset="0"/>
                <a:cs typeface="Calibri" panose="020F050202020403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lvl="1"/>
            <a:r>
              <a:rPr lang="fr-FR"/>
              <a:t>2nd </a:t>
            </a:r>
            <a:r>
              <a:rPr lang="fr-FR" err="1"/>
              <a:t>level</a:t>
            </a:r>
            <a:endParaRPr lang="fr-FR"/>
          </a:p>
          <a:p>
            <a:pPr lvl="1"/>
            <a:endParaRPr lang="fr-FR"/>
          </a:p>
        </p:txBody>
      </p:sp>
      <p:sp>
        <p:nvSpPr>
          <p:cNvPr id="5" name="Segnaposto titolo 41">
            <a:extLst>
              <a:ext uri="{FF2B5EF4-FFF2-40B4-BE49-F238E27FC236}">
                <a16:creationId xmlns:a16="http://schemas.microsoft.com/office/drawing/2014/main" id="{64CDD564-A08F-5C77-B8BB-790C010FC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ABC71DAD-FE77-53C9-A41E-EE123E11B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26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1 paragraph + 2 tables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62709" y="1216152"/>
            <a:ext cx="11087960" cy="79039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16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lv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</a:pPr>
            <a:r>
              <a:rPr lang="fr-FR" err="1"/>
              <a:t>Paragraph</a:t>
            </a:r>
            <a:endParaRPr lang="fr-FR"/>
          </a:p>
        </p:txBody>
      </p:sp>
      <p:sp>
        <p:nvSpPr>
          <p:cNvPr id="14" name="Segnaposto tabella 11">
            <a:extLst>
              <a:ext uri="{FF2B5EF4-FFF2-40B4-BE49-F238E27FC236}">
                <a16:creationId xmlns:a16="http://schemas.microsoft.com/office/drawing/2014/main" id="{2B6E60B8-5AED-B046-8508-27FDCDF00B5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01" y="2301249"/>
            <a:ext cx="5454668" cy="3787082"/>
          </a:xfrm>
          <a:prstGeom prst="rect">
            <a:avLst/>
          </a:prstGeom>
        </p:spPr>
        <p:txBody>
          <a:bodyPr/>
          <a:lstStyle>
            <a:lvl1pPr>
              <a:buNone/>
              <a:defRPr lang="it-CH" sz="2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l-GR"/>
              <a:t>Κάντε κλικ στο εικονίδιο για να προσθέσετε έναν πίνακα</a:t>
            </a:r>
            <a:endParaRPr lang="it-CH"/>
          </a:p>
        </p:txBody>
      </p:sp>
      <p:sp>
        <p:nvSpPr>
          <p:cNvPr id="15" name="Segnaposto tabella 11">
            <a:extLst>
              <a:ext uri="{FF2B5EF4-FFF2-40B4-BE49-F238E27FC236}">
                <a16:creationId xmlns:a16="http://schemas.microsoft.com/office/drawing/2014/main" id="{35949FA0-B415-5347-ABBF-D006C36F50CB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62709" y="2295601"/>
            <a:ext cx="5223922" cy="3787082"/>
          </a:xfrm>
          <a:prstGeom prst="rect">
            <a:avLst/>
          </a:prstGeom>
        </p:spPr>
        <p:txBody>
          <a:bodyPr/>
          <a:lstStyle>
            <a:lvl1pPr>
              <a:buNone/>
              <a:defRPr lang="it-CH" sz="2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l-GR"/>
              <a:t>Κάντε κλικ στο εικονίδιο για να προσθέσετε έναν πίνακα</a:t>
            </a:r>
            <a:endParaRPr lang="it-CH"/>
          </a:p>
        </p:txBody>
      </p:sp>
      <p:sp>
        <p:nvSpPr>
          <p:cNvPr id="5" name="Segnaposto titolo 41">
            <a:extLst>
              <a:ext uri="{FF2B5EF4-FFF2-40B4-BE49-F238E27FC236}">
                <a16:creationId xmlns:a16="http://schemas.microsoft.com/office/drawing/2014/main" id="{C4E77E3C-0D17-3EF7-3DD9-1037AF144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48362986-0D32-CEAD-D988-593C48F34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35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empty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62709" y="1197677"/>
            <a:ext cx="11087960" cy="48861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16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lv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</a:pPr>
            <a:r>
              <a:rPr lang="fr-FR" err="1"/>
              <a:t>Paragraph</a:t>
            </a:r>
            <a:endParaRPr lang="fr-FR"/>
          </a:p>
        </p:txBody>
      </p:sp>
      <p:sp>
        <p:nvSpPr>
          <p:cNvPr id="6" name="Segnaposto titolo 41">
            <a:extLst>
              <a:ext uri="{FF2B5EF4-FFF2-40B4-BE49-F238E27FC236}">
                <a16:creationId xmlns:a16="http://schemas.microsoft.com/office/drawing/2014/main" id="{7278B165-FDD5-C7BF-FFEF-4B60E735E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81545C44-EA32-5AAE-C410-4B98CF3C6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39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: Section Cover"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32">
            <a:extLst>
              <a:ext uri="{FF2B5EF4-FFF2-40B4-BE49-F238E27FC236}">
                <a16:creationId xmlns:a16="http://schemas.microsoft.com/office/drawing/2014/main" id="{51253091-EFBB-B65B-F3D5-8A5C77B1BB16}"/>
              </a:ext>
            </a:extLst>
          </p:cNvPr>
          <p:cNvSpPr txBox="1"/>
          <p:nvPr userDrawn="1"/>
        </p:nvSpPr>
        <p:spPr>
          <a:xfrm>
            <a:off x="10400306" y="6493272"/>
            <a:ext cx="16334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>
                <a:solidFill>
                  <a:srgbClr val="054D69"/>
                </a:solidFill>
                <a:latin typeface="+mj-lt"/>
                <a:ea typeface="Open Sans" charset="0"/>
                <a:cs typeface="Open Sans" charset="0"/>
              </a:rPr>
              <a:t>www.6G-flexscale.eu</a:t>
            </a:r>
            <a:endParaRPr lang="it-IT" sz="900">
              <a:solidFill>
                <a:srgbClr val="054D69"/>
              </a:solidFill>
              <a:latin typeface="+mj-lt"/>
              <a:ea typeface="Open Sans" charset="0"/>
              <a:cs typeface="Open Sans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494395" y="2827459"/>
            <a:ext cx="10506524" cy="1203083"/>
          </a:xfrm>
          <a:prstGeom prst="rect">
            <a:avLst/>
          </a:prstGeom>
          <a:noFill/>
        </p:spPr>
        <p:txBody>
          <a:bodyPr lIns="144000" tIns="144000" rIns="144000" bIns="144000">
            <a:normAutofit/>
          </a:bodyPr>
          <a:lstStyle>
            <a:lvl1pPr mar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4000" b="1" i="0" cap="all" baseline="0">
                <a:solidFill>
                  <a:srgbClr val="054D69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pic>
        <p:nvPicPr>
          <p:cNvPr id="2" name="Εικόνα 1" descr="Εικόνα που περιέχει κείμενο, υπαίθριος, θόλος&#10;&#10;Περιγραφή που δημιουργήθηκε αυτόματα">
            <a:extLst>
              <a:ext uri="{FF2B5EF4-FFF2-40B4-BE49-F238E27FC236}">
                <a16:creationId xmlns:a16="http://schemas.microsoft.com/office/drawing/2014/main" id="{449E1F43-46E2-A287-13CD-3D170DE4A3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218" y="412492"/>
            <a:ext cx="1456425" cy="10923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B5F814-E8F5-6E44-7061-86FE85EF2865}"/>
              </a:ext>
            </a:extLst>
          </p:cNvPr>
          <p:cNvSpPr txBox="1"/>
          <p:nvPr userDrawn="1"/>
        </p:nvSpPr>
        <p:spPr>
          <a:xfrm>
            <a:off x="2136531" y="1189332"/>
            <a:ext cx="560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1" i="0" kern="1200">
                <a:solidFill>
                  <a:srgbClr val="06508B"/>
                </a:solidFill>
                <a:latin typeface="+mn-lt"/>
                <a:ea typeface="Open Sans" charset="0"/>
                <a:cs typeface="Calibri" panose="020F0502020204030204" pitchFamily="34" charset="0"/>
              </a:rPr>
              <a:t>Flexibly</a:t>
            </a:r>
            <a:r>
              <a:rPr lang="en-US" sz="1800" b="1" i="0" kern="1200">
                <a:solidFill>
                  <a:srgbClr val="27AEE6"/>
                </a:solidFill>
                <a:latin typeface="+mn-lt"/>
                <a:ea typeface="Open Sans" charset="0"/>
                <a:cs typeface="Calibri" panose="020F0502020204030204" pitchFamily="34" charset="0"/>
              </a:rPr>
              <a:t> Scalable Energy Efficient </a:t>
            </a:r>
            <a:r>
              <a:rPr lang="en-US" sz="1800" b="1" i="0" kern="1200">
                <a:solidFill>
                  <a:srgbClr val="06508B"/>
                </a:solidFill>
                <a:latin typeface="+mn-lt"/>
                <a:ea typeface="Open Sans" charset="0"/>
                <a:cs typeface="Calibri" panose="020F0502020204030204" pitchFamily="34" charset="0"/>
              </a:rPr>
              <a:t>Networking</a:t>
            </a:r>
          </a:p>
        </p:txBody>
      </p:sp>
    </p:spTree>
    <p:extLst>
      <p:ext uri="{BB962C8B-B14F-4D97-AF65-F5344CB8AC3E}">
        <p14:creationId xmlns:p14="http://schemas.microsoft.com/office/powerpoint/2010/main" val="32348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2 columns +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329938" y="1209929"/>
            <a:ext cx="5451333" cy="474337"/>
          </a:xfrm>
          <a:prstGeom prst="rect">
            <a:avLst/>
          </a:prstGeom>
        </p:spPr>
        <p:txBody>
          <a:bodyPr/>
          <a:lstStyle>
            <a:lvl1pPr>
              <a:defRPr lang="fr-FR" sz="1800" b="0" i="0" baseline="0" dirty="0">
                <a:solidFill>
                  <a:srgbClr val="1293E3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</a:pPr>
            <a:r>
              <a:rPr lang="fr-FR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034409" y="1209929"/>
            <a:ext cx="5285512" cy="474337"/>
          </a:xfrm>
          <a:prstGeom prst="rect">
            <a:avLst/>
          </a:prstGeom>
        </p:spPr>
        <p:txBody>
          <a:bodyPr/>
          <a:lstStyle>
            <a:lvl1pPr>
              <a:defRPr lang="fr-FR" sz="1800" b="0" i="0" baseline="0" dirty="0">
                <a:solidFill>
                  <a:srgbClr val="1293E3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</a:pPr>
            <a:r>
              <a:rPr lang="fr-FR"/>
              <a:t>SUBTITLE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4DF0D7-D333-89E2-5421-AB72938294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759" y="2029220"/>
            <a:ext cx="5285512" cy="4062794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lvl="1"/>
            <a:r>
              <a:rPr lang="fr-FR"/>
              <a:t>2nd </a:t>
            </a:r>
            <a:r>
              <a:rPr lang="fr-FR" err="1"/>
              <a:t>level</a:t>
            </a:r>
            <a:endParaRPr lang="fr-FR"/>
          </a:p>
          <a:p>
            <a:pPr lvl="1"/>
            <a:endParaRPr lang="fr-FR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9E56338-33F3-1237-08BE-CA29B3E93ED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2029220"/>
            <a:ext cx="5285512" cy="4062794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lang="fr-FR" sz="24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68288" lvl="0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</a:pPr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marL="719138" lvl="1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</a:pPr>
            <a:r>
              <a:rPr lang="fr-FR"/>
              <a:t>2nd </a:t>
            </a:r>
            <a:r>
              <a:rPr lang="fr-FR" err="1"/>
              <a:t>level</a:t>
            </a:r>
            <a:endParaRPr lang="fr-FR"/>
          </a:p>
          <a:p>
            <a:pPr lvl="1"/>
            <a:endParaRPr lang="fr-FR"/>
          </a:p>
        </p:txBody>
      </p:sp>
      <p:sp>
        <p:nvSpPr>
          <p:cNvPr id="9" name="Segnaposto titolo 41">
            <a:extLst>
              <a:ext uri="{FF2B5EF4-FFF2-40B4-BE49-F238E27FC236}">
                <a16:creationId xmlns:a16="http://schemas.microsoft.com/office/drawing/2014/main" id="{489F5097-79EB-0DAE-AA9F-BF09D9EF2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D0193B26-145B-22BB-2736-A7A429B6B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C28A10-55BA-DC7E-CC4C-082430E9E3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759" y="1329563"/>
            <a:ext cx="5285512" cy="4762451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lvl="1"/>
            <a:r>
              <a:rPr lang="fr-FR"/>
              <a:t>2nd </a:t>
            </a:r>
            <a:r>
              <a:rPr lang="fr-FR" err="1"/>
              <a:t>level</a:t>
            </a:r>
            <a:endParaRPr lang="fr-FR"/>
          </a:p>
          <a:p>
            <a:pPr lvl="1"/>
            <a:endParaRPr lang="fr-FR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9A42D1C-708F-7644-FF7A-A3574583D79A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1329563"/>
            <a:ext cx="5285512" cy="4762451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lang="fr-FR" sz="24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68288" lvl="0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</a:pPr>
            <a:r>
              <a:rPr lang="fr-FR"/>
              <a:t>1st </a:t>
            </a:r>
            <a:r>
              <a:rPr lang="fr-FR" err="1"/>
              <a:t>level</a:t>
            </a:r>
            <a:r>
              <a:rPr lang="fr-FR"/>
              <a:t> </a:t>
            </a:r>
            <a:r>
              <a:rPr lang="fr-FR" err="1"/>
              <a:t>bullet</a:t>
            </a:r>
            <a:endParaRPr lang="fr-FR"/>
          </a:p>
          <a:p>
            <a:pPr marL="719138" lvl="1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</a:pPr>
            <a:r>
              <a:rPr lang="fr-FR"/>
              <a:t>2nd </a:t>
            </a:r>
            <a:r>
              <a:rPr lang="fr-FR" err="1"/>
              <a:t>level</a:t>
            </a:r>
            <a:endParaRPr lang="fr-FR"/>
          </a:p>
          <a:p>
            <a:pPr lvl="1"/>
            <a:endParaRPr lang="fr-FR"/>
          </a:p>
        </p:txBody>
      </p:sp>
      <p:sp>
        <p:nvSpPr>
          <p:cNvPr id="9" name="Segnaposto titolo 41">
            <a:extLst>
              <a:ext uri="{FF2B5EF4-FFF2-40B4-BE49-F238E27FC236}">
                <a16:creationId xmlns:a16="http://schemas.microsoft.com/office/drawing/2014/main" id="{0751C608-6C92-D575-22E5-C59FCD5E9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703425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C711BD08-278A-8239-3CD6-7D2100668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251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: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 hasCustomPrompt="1"/>
          </p:nvPr>
        </p:nvSpPr>
        <p:spPr>
          <a:xfrm>
            <a:off x="1" y="1"/>
            <a:ext cx="8720557" cy="950976"/>
          </a:xfrm>
          <a:noFill/>
        </p:spPr>
        <p:txBody>
          <a:bodyPr vert="horz" lIns="36000" tIns="144000" rIns="91440" bIns="108000" rtlCol="0" anchor="ctr">
            <a:noAutofit/>
          </a:bodyPr>
          <a:lstStyle>
            <a:lvl1pPr>
              <a:defRPr lang="it-IT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it-IT"/>
              <a:t>SLIDE TITLE: The CONSORTIUM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976610D4-D9D4-2DEC-2C4B-FA48D035D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E4667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B36BD0B-4378-511A-15F6-285A0088D5D2}"/>
              </a:ext>
            </a:extLst>
          </p:cNvPr>
          <p:cNvSpPr/>
          <p:nvPr userDrawn="1"/>
        </p:nvSpPr>
        <p:spPr>
          <a:xfrm>
            <a:off x="0" y="1142453"/>
            <a:ext cx="11976218" cy="4758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49B5E9A0-6F6C-748B-236F-73D32978A2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8215" y="1455395"/>
            <a:ext cx="2778221" cy="833466"/>
          </a:xfrm>
          <a:prstGeom prst="rect">
            <a:avLst/>
          </a:prstGeom>
        </p:spPr>
      </p:pic>
      <p:pic>
        <p:nvPicPr>
          <p:cNvPr id="8" name="Εικόνα 7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2CF5402-6262-8408-1282-2AFD0B3498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20976" y="1513896"/>
            <a:ext cx="1875308" cy="716464"/>
          </a:xfrm>
          <a:prstGeom prst="rect">
            <a:avLst/>
          </a:prstGeom>
        </p:spPr>
      </p:pic>
      <p:pic>
        <p:nvPicPr>
          <p:cNvPr id="26" name="Εικόνα 25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52DD92F-6061-2548-D9C8-4B2CDBA9D13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10467" y="2348301"/>
            <a:ext cx="3024288" cy="1006958"/>
          </a:xfrm>
          <a:prstGeom prst="rect">
            <a:avLst/>
          </a:prstGeom>
        </p:spPr>
      </p:pic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46FD986A-615B-D936-3B3A-7025FF20053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231324" y="2573724"/>
            <a:ext cx="2043903" cy="751435"/>
          </a:xfrm>
          <a:prstGeom prst="rect">
            <a:avLst/>
          </a:prstGeom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CB5830C1-94E5-51F9-5E34-0BA88F204C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12763" y="2444743"/>
            <a:ext cx="1919717" cy="1009399"/>
          </a:xfrm>
          <a:prstGeom prst="rect">
            <a:avLst/>
          </a:prstGeom>
        </p:spPr>
      </p:pic>
      <p:pic>
        <p:nvPicPr>
          <p:cNvPr id="39" name="Εικόνα 38">
            <a:extLst>
              <a:ext uri="{FF2B5EF4-FFF2-40B4-BE49-F238E27FC236}">
                <a16:creationId xmlns:a16="http://schemas.microsoft.com/office/drawing/2014/main" id="{B156E642-554B-625C-5664-90E5A0636E8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4047" y="3759156"/>
            <a:ext cx="2380085" cy="784762"/>
          </a:xfrm>
          <a:prstGeom prst="rect">
            <a:avLst/>
          </a:prstGeom>
        </p:spPr>
      </p:pic>
      <p:pic>
        <p:nvPicPr>
          <p:cNvPr id="43" name="Εικόνα 42">
            <a:extLst>
              <a:ext uri="{FF2B5EF4-FFF2-40B4-BE49-F238E27FC236}">
                <a16:creationId xmlns:a16="http://schemas.microsoft.com/office/drawing/2014/main" id="{DC36C542-A39D-BE19-837D-13487D27C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15704" b="16666"/>
          <a:stretch/>
        </p:blipFill>
        <p:spPr>
          <a:xfrm>
            <a:off x="3710467" y="3806088"/>
            <a:ext cx="2546802" cy="690898"/>
          </a:xfrm>
          <a:prstGeom prst="rect">
            <a:avLst/>
          </a:prstGeom>
        </p:spPr>
      </p:pic>
      <p:pic>
        <p:nvPicPr>
          <p:cNvPr id="46" name="Εικόνα 45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D505F40E-B934-AA1D-3D5E-0E2312833D3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821260" y="3617226"/>
            <a:ext cx="2126610" cy="1068622"/>
          </a:xfrm>
          <a:prstGeom prst="rect">
            <a:avLst/>
          </a:prstGeom>
        </p:spPr>
      </p:pic>
      <p:pic>
        <p:nvPicPr>
          <p:cNvPr id="47" name="Picture 35">
            <a:extLst>
              <a:ext uri="{FF2B5EF4-FFF2-40B4-BE49-F238E27FC236}">
                <a16:creationId xmlns:a16="http://schemas.microsoft.com/office/drawing/2014/main" id="{2433E070-046A-6436-8937-E4A85197F67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275227" y="3902679"/>
            <a:ext cx="2126609" cy="497717"/>
          </a:xfrm>
          <a:prstGeom prst="rect">
            <a:avLst/>
          </a:prstGeom>
        </p:spPr>
      </p:pic>
      <p:pic>
        <p:nvPicPr>
          <p:cNvPr id="49" name="Εικόνα 48">
            <a:extLst>
              <a:ext uri="{FF2B5EF4-FFF2-40B4-BE49-F238E27FC236}">
                <a16:creationId xmlns:a16="http://schemas.microsoft.com/office/drawing/2014/main" id="{69D477AF-D89F-4515-D482-D5AD844CB04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632116" y="5048797"/>
            <a:ext cx="2562225" cy="666750"/>
          </a:xfrm>
          <a:prstGeom prst="rect">
            <a:avLst/>
          </a:prstGeom>
        </p:spPr>
      </p:pic>
      <p:pic>
        <p:nvPicPr>
          <p:cNvPr id="52" name="Εικόνα 51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id="{F7DF4D9A-8DF1-C1E8-0078-F621F217082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714061" y="4993439"/>
            <a:ext cx="2763879" cy="775711"/>
          </a:xfrm>
          <a:prstGeom prst="rect">
            <a:avLst/>
          </a:prstGeom>
        </p:spPr>
      </p:pic>
      <p:pic>
        <p:nvPicPr>
          <p:cNvPr id="54" name="Εικόνα 53">
            <a:extLst>
              <a:ext uri="{FF2B5EF4-FFF2-40B4-BE49-F238E27FC236}">
                <a16:creationId xmlns:a16="http://schemas.microsoft.com/office/drawing/2014/main" id="{B5D62766-8954-4C94-FA98-B872DB13E8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97660" y="4801147"/>
            <a:ext cx="2867025" cy="914400"/>
          </a:xfrm>
          <a:prstGeom prst="rect">
            <a:avLst/>
          </a:prstGeom>
        </p:spPr>
      </p:pic>
      <p:pic>
        <p:nvPicPr>
          <p:cNvPr id="7" name="Εικόνα 6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EA5B619-4F1D-9EF2-F691-B560913472B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02363" y="1543841"/>
            <a:ext cx="1889677" cy="68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78195F-4A67-31D4-B254-7469941A1384}"/>
              </a:ext>
            </a:extLst>
          </p:cNvPr>
          <p:cNvGrpSpPr>
            <a:grpSpLocks noChangeAspect="1"/>
          </p:cNvGrpSpPr>
          <p:nvPr userDrawn="1">
            <p:custDataLst>
              <p:tags r:id="rId1"/>
            </p:custDataLst>
          </p:nvPr>
        </p:nvGrpSpPr>
        <p:grpSpPr>
          <a:xfrm>
            <a:off x="8647669" y="1661036"/>
            <a:ext cx="3069234" cy="276999"/>
            <a:chOff x="6511594" y="2904064"/>
            <a:chExt cx="4749355" cy="428625"/>
          </a:xfrm>
          <a:solidFill>
            <a:srgbClr val="365888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E22A3DB-3596-DAB2-870D-D2E89D0AF992}"/>
                </a:ext>
              </a:extLst>
            </p:cNvPr>
            <p:cNvSpPr/>
            <p:nvPr/>
          </p:nvSpPr>
          <p:spPr>
            <a:xfrm>
              <a:off x="6511594" y="2910269"/>
              <a:ext cx="381000" cy="409575"/>
            </a:xfrm>
            <a:custGeom>
              <a:avLst/>
              <a:gdLst>
                <a:gd name="connsiteX0" fmla="*/ 0 w 381000"/>
                <a:gd name="connsiteY0" fmla="*/ 0 h 409575"/>
                <a:gd name="connsiteX1" fmla="*/ 146113 w 381000"/>
                <a:gd name="connsiteY1" fmla="*/ 0 h 409575"/>
                <a:gd name="connsiteX2" fmla="*/ 146113 w 381000"/>
                <a:gd name="connsiteY2" fmla="*/ 140589 h 409575"/>
                <a:gd name="connsiteX3" fmla="*/ 239078 w 381000"/>
                <a:gd name="connsiteY3" fmla="*/ 140589 h 409575"/>
                <a:gd name="connsiteX4" fmla="*/ 239078 w 381000"/>
                <a:gd name="connsiteY4" fmla="*/ 0 h 409575"/>
                <a:gd name="connsiteX5" fmla="*/ 385191 w 381000"/>
                <a:gd name="connsiteY5" fmla="*/ 0 h 409575"/>
                <a:gd name="connsiteX6" fmla="*/ 385191 w 381000"/>
                <a:gd name="connsiteY6" fmla="*/ 417290 h 409575"/>
                <a:gd name="connsiteX7" fmla="*/ 239078 w 381000"/>
                <a:gd name="connsiteY7" fmla="*/ 417290 h 409575"/>
                <a:gd name="connsiteX8" fmla="*/ 239078 w 381000"/>
                <a:gd name="connsiteY8" fmla="*/ 271939 h 409575"/>
                <a:gd name="connsiteX9" fmla="*/ 146113 w 381000"/>
                <a:gd name="connsiteY9" fmla="*/ 271939 h 409575"/>
                <a:gd name="connsiteX10" fmla="*/ 146113 w 381000"/>
                <a:gd name="connsiteY10" fmla="*/ 416909 h 409575"/>
                <a:gd name="connsiteX11" fmla="*/ 0 w 381000"/>
                <a:gd name="connsiteY11" fmla="*/ 41690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1000" h="409575">
                  <a:moveTo>
                    <a:pt x="0" y="0"/>
                  </a:moveTo>
                  <a:lnTo>
                    <a:pt x="146113" y="0"/>
                  </a:lnTo>
                  <a:lnTo>
                    <a:pt x="146113" y="140589"/>
                  </a:lnTo>
                  <a:lnTo>
                    <a:pt x="239078" y="140589"/>
                  </a:lnTo>
                  <a:lnTo>
                    <a:pt x="239078" y="0"/>
                  </a:lnTo>
                  <a:lnTo>
                    <a:pt x="385191" y="0"/>
                  </a:lnTo>
                  <a:lnTo>
                    <a:pt x="385191" y="417290"/>
                  </a:lnTo>
                  <a:lnTo>
                    <a:pt x="239078" y="417290"/>
                  </a:lnTo>
                  <a:lnTo>
                    <a:pt x="239078" y="271939"/>
                  </a:lnTo>
                  <a:lnTo>
                    <a:pt x="146113" y="271939"/>
                  </a:lnTo>
                  <a:lnTo>
                    <a:pt x="146113" y="416909"/>
                  </a:lnTo>
                  <a:lnTo>
                    <a:pt x="0" y="4169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C618CC-E4BC-0157-64B3-D2D0BFE44591}"/>
                </a:ext>
              </a:extLst>
            </p:cNvPr>
            <p:cNvSpPr/>
            <p:nvPr/>
          </p:nvSpPr>
          <p:spPr>
            <a:xfrm>
              <a:off x="6950410" y="2910840"/>
              <a:ext cx="381000" cy="419100"/>
            </a:xfrm>
            <a:custGeom>
              <a:avLst/>
              <a:gdLst>
                <a:gd name="connsiteX0" fmla="*/ 386334 w 381000"/>
                <a:gd name="connsiteY0" fmla="*/ 0 h 419100"/>
                <a:gd name="connsiteX1" fmla="*/ 386334 w 381000"/>
                <a:gd name="connsiteY1" fmla="*/ 246793 h 419100"/>
                <a:gd name="connsiteX2" fmla="*/ 193167 w 381000"/>
                <a:gd name="connsiteY2" fmla="*/ 423863 h 419100"/>
                <a:gd name="connsiteX3" fmla="*/ 0 w 381000"/>
                <a:gd name="connsiteY3" fmla="*/ 246793 h 419100"/>
                <a:gd name="connsiteX4" fmla="*/ 0 w 381000"/>
                <a:gd name="connsiteY4" fmla="*/ 0 h 419100"/>
                <a:gd name="connsiteX5" fmla="*/ 151638 w 381000"/>
                <a:gd name="connsiteY5" fmla="*/ 0 h 419100"/>
                <a:gd name="connsiteX6" fmla="*/ 151638 w 381000"/>
                <a:gd name="connsiteY6" fmla="*/ 232410 h 419100"/>
                <a:gd name="connsiteX7" fmla="*/ 193167 w 381000"/>
                <a:gd name="connsiteY7" fmla="*/ 293846 h 419100"/>
                <a:gd name="connsiteX8" fmla="*/ 234696 w 381000"/>
                <a:gd name="connsiteY8" fmla="*/ 232410 h 419100"/>
                <a:gd name="connsiteX9" fmla="*/ 234696 w 381000"/>
                <a:gd name="connsiteY9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0" h="419100">
                  <a:moveTo>
                    <a:pt x="386334" y="0"/>
                  </a:moveTo>
                  <a:lnTo>
                    <a:pt x="386334" y="246793"/>
                  </a:lnTo>
                  <a:cubicBezTo>
                    <a:pt x="386334" y="368522"/>
                    <a:pt x="310134" y="423863"/>
                    <a:pt x="193167" y="423863"/>
                  </a:cubicBezTo>
                  <a:cubicBezTo>
                    <a:pt x="76200" y="423863"/>
                    <a:pt x="0" y="368522"/>
                    <a:pt x="0" y="246793"/>
                  </a:cubicBezTo>
                  <a:lnTo>
                    <a:pt x="0" y="0"/>
                  </a:lnTo>
                  <a:lnTo>
                    <a:pt x="151638" y="0"/>
                  </a:lnTo>
                  <a:lnTo>
                    <a:pt x="151638" y="232410"/>
                  </a:lnTo>
                  <a:cubicBezTo>
                    <a:pt x="151638" y="265081"/>
                    <a:pt x="152686" y="293846"/>
                    <a:pt x="193167" y="293846"/>
                  </a:cubicBezTo>
                  <a:cubicBezTo>
                    <a:pt x="233648" y="293846"/>
                    <a:pt x="234696" y="265271"/>
                    <a:pt x="234696" y="232410"/>
                  </a:cubicBezTo>
                  <a:lnTo>
                    <a:pt x="23469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9A98DEC-9C82-011A-AB80-D60D6F592F4F}"/>
                </a:ext>
              </a:extLst>
            </p:cNvPr>
            <p:cNvSpPr/>
            <p:nvPr/>
          </p:nvSpPr>
          <p:spPr>
            <a:xfrm>
              <a:off x="7389894" y="2910269"/>
              <a:ext cx="352425" cy="409575"/>
            </a:xfrm>
            <a:custGeom>
              <a:avLst/>
              <a:gdLst>
                <a:gd name="connsiteX0" fmla="*/ 0 w 352425"/>
                <a:gd name="connsiteY0" fmla="*/ 0 h 409575"/>
                <a:gd name="connsiteX1" fmla="*/ 176498 w 352425"/>
                <a:gd name="connsiteY1" fmla="*/ 0 h 409575"/>
                <a:gd name="connsiteX2" fmla="*/ 339757 w 352425"/>
                <a:gd name="connsiteY2" fmla="*/ 115633 h 409575"/>
                <a:gd name="connsiteX3" fmla="*/ 284988 w 352425"/>
                <a:gd name="connsiteY3" fmla="*/ 199739 h 409575"/>
                <a:gd name="connsiteX4" fmla="*/ 284988 w 352425"/>
                <a:gd name="connsiteY4" fmla="*/ 203073 h 409575"/>
                <a:gd name="connsiteX5" fmla="*/ 359093 w 352425"/>
                <a:gd name="connsiteY5" fmla="*/ 302133 h 409575"/>
                <a:gd name="connsiteX6" fmla="*/ 206693 w 352425"/>
                <a:gd name="connsiteY6" fmla="*/ 417290 h 409575"/>
                <a:gd name="connsiteX7" fmla="*/ 0 w 352425"/>
                <a:gd name="connsiteY7" fmla="*/ 417290 h 409575"/>
                <a:gd name="connsiteX8" fmla="*/ 154400 w 352425"/>
                <a:gd name="connsiteY8" fmla="*/ 160496 h 409575"/>
                <a:gd name="connsiteX9" fmla="*/ 201454 w 352425"/>
                <a:gd name="connsiteY9" fmla="*/ 129540 h 409575"/>
                <a:gd name="connsiteX10" fmla="*/ 151067 w 352425"/>
                <a:gd name="connsiteY10" fmla="*/ 100965 h 409575"/>
                <a:gd name="connsiteX11" fmla="*/ 140589 w 352425"/>
                <a:gd name="connsiteY11" fmla="*/ 100965 h 409575"/>
                <a:gd name="connsiteX12" fmla="*/ 140589 w 352425"/>
                <a:gd name="connsiteY12" fmla="*/ 160687 h 409575"/>
                <a:gd name="connsiteX13" fmla="*/ 140589 w 352425"/>
                <a:gd name="connsiteY13" fmla="*/ 317659 h 409575"/>
                <a:gd name="connsiteX14" fmla="*/ 157734 w 352425"/>
                <a:gd name="connsiteY14" fmla="*/ 317659 h 409575"/>
                <a:gd name="connsiteX15" fmla="*/ 218599 w 352425"/>
                <a:gd name="connsiteY15" fmla="*/ 282797 h 409575"/>
                <a:gd name="connsiteX16" fmla="*/ 155543 w 352425"/>
                <a:gd name="connsiteY16" fmla="*/ 248507 h 409575"/>
                <a:gd name="connsiteX17" fmla="*/ 140589 w 352425"/>
                <a:gd name="connsiteY17" fmla="*/ 248507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425" h="409575">
                  <a:moveTo>
                    <a:pt x="0" y="0"/>
                  </a:moveTo>
                  <a:lnTo>
                    <a:pt x="176498" y="0"/>
                  </a:lnTo>
                  <a:cubicBezTo>
                    <a:pt x="257366" y="0"/>
                    <a:pt x="339757" y="19050"/>
                    <a:pt x="339757" y="115633"/>
                  </a:cubicBezTo>
                  <a:cubicBezTo>
                    <a:pt x="339757" y="152114"/>
                    <a:pt x="321469" y="188119"/>
                    <a:pt x="284988" y="199739"/>
                  </a:cubicBezTo>
                  <a:lnTo>
                    <a:pt x="284988" y="203073"/>
                  </a:lnTo>
                  <a:cubicBezTo>
                    <a:pt x="330327" y="219170"/>
                    <a:pt x="359093" y="252317"/>
                    <a:pt x="359093" y="302133"/>
                  </a:cubicBezTo>
                  <a:cubicBezTo>
                    <a:pt x="359093" y="387858"/>
                    <a:pt x="279368" y="417290"/>
                    <a:pt x="206693" y="417290"/>
                  </a:cubicBezTo>
                  <a:lnTo>
                    <a:pt x="0" y="417290"/>
                  </a:lnTo>
                  <a:close/>
                  <a:moveTo>
                    <a:pt x="154400" y="160496"/>
                  </a:moveTo>
                  <a:cubicBezTo>
                    <a:pt x="176498" y="160496"/>
                    <a:pt x="201454" y="158305"/>
                    <a:pt x="201454" y="129540"/>
                  </a:cubicBezTo>
                  <a:cubicBezTo>
                    <a:pt x="201454" y="98584"/>
                    <a:pt x="172879" y="100965"/>
                    <a:pt x="151067" y="100965"/>
                  </a:cubicBezTo>
                  <a:lnTo>
                    <a:pt x="140589" y="100965"/>
                  </a:lnTo>
                  <a:lnTo>
                    <a:pt x="140589" y="160687"/>
                  </a:lnTo>
                  <a:close/>
                  <a:moveTo>
                    <a:pt x="140589" y="317659"/>
                  </a:moveTo>
                  <a:lnTo>
                    <a:pt x="157734" y="317659"/>
                  </a:lnTo>
                  <a:cubicBezTo>
                    <a:pt x="182594" y="317659"/>
                    <a:pt x="218599" y="317087"/>
                    <a:pt x="218599" y="282797"/>
                  </a:cubicBezTo>
                  <a:cubicBezTo>
                    <a:pt x="218599" y="248507"/>
                    <a:pt x="179832" y="248507"/>
                    <a:pt x="155543" y="248507"/>
                  </a:cubicBezTo>
                  <a:lnTo>
                    <a:pt x="140589" y="2485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90F2EA-02BA-D89F-436B-394BFF52BEAB}"/>
                </a:ext>
              </a:extLst>
            </p:cNvPr>
            <p:cNvSpPr/>
            <p:nvPr/>
          </p:nvSpPr>
          <p:spPr>
            <a:xfrm>
              <a:off x="7791753" y="2910269"/>
              <a:ext cx="276225" cy="409575"/>
            </a:xfrm>
            <a:custGeom>
              <a:avLst/>
              <a:gdLst>
                <a:gd name="connsiteX0" fmla="*/ 0 w 276225"/>
                <a:gd name="connsiteY0" fmla="*/ 0 h 409575"/>
                <a:gd name="connsiteX1" fmla="*/ 280606 w 276225"/>
                <a:gd name="connsiteY1" fmla="*/ 0 h 409575"/>
                <a:gd name="connsiteX2" fmla="*/ 280606 w 276225"/>
                <a:gd name="connsiteY2" fmla="*/ 114300 h 409575"/>
                <a:gd name="connsiteX3" fmla="*/ 152686 w 276225"/>
                <a:gd name="connsiteY3" fmla="*/ 114300 h 409575"/>
                <a:gd name="connsiteX4" fmla="*/ 152686 w 276225"/>
                <a:gd name="connsiteY4" fmla="*/ 154210 h 409575"/>
                <a:gd name="connsiteX5" fmla="*/ 269462 w 276225"/>
                <a:gd name="connsiteY5" fmla="*/ 154210 h 409575"/>
                <a:gd name="connsiteX6" fmla="*/ 269462 w 276225"/>
                <a:gd name="connsiteY6" fmla="*/ 262414 h 409575"/>
                <a:gd name="connsiteX7" fmla="*/ 152686 w 276225"/>
                <a:gd name="connsiteY7" fmla="*/ 262414 h 409575"/>
                <a:gd name="connsiteX8" fmla="*/ 152686 w 276225"/>
                <a:gd name="connsiteY8" fmla="*/ 303371 h 409575"/>
                <a:gd name="connsiteX9" fmla="*/ 284607 w 276225"/>
                <a:gd name="connsiteY9" fmla="*/ 303371 h 409575"/>
                <a:gd name="connsiteX10" fmla="*/ 284607 w 276225"/>
                <a:gd name="connsiteY10" fmla="*/ 417671 h 409575"/>
                <a:gd name="connsiteX11" fmla="*/ 0 w 276225"/>
                <a:gd name="connsiteY11" fmla="*/ 417671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225" h="409575">
                  <a:moveTo>
                    <a:pt x="0" y="0"/>
                  </a:moveTo>
                  <a:lnTo>
                    <a:pt x="280606" y="0"/>
                  </a:lnTo>
                  <a:lnTo>
                    <a:pt x="280606" y="114300"/>
                  </a:lnTo>
                  <a:lnTo>
                    <a:pt x="152686" y="114300"/>
                  </a:lnTo>
                  <a:lnTo>
                    <a:pt x="152686" y="154210"/>
                  </a:lnTo>
                  <a:lnTo>
                    <a:pt x="269462" y="154210"/>
                  </a:lnTo>
                  <a:lnTo>
                    <a:pt x="269462" y="262414"/>
                  </a:lnTo>
                  <a:lnTo>
                    <a:pt x="152686" y="262414"/>
                  </a:lnTo>
                  <a:lnTo>
                    <a:pt x="152686" y="303371"/>
                  </a:lnTo>
                  <a:lnTo>
                    <a:pt x="284607" y="303371"/>
                  </a:lnTo>
                  <a:lnTo>
                    <a:pt x="284607" y="417671"/>
                  </a:lnTo>
                  <a:lnTo>
                    <a:pt x="0" y="4176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47008C-DA5D-93C1-CD03-FD9000FD8CC5}"/>
                </a:ext>
              </a:extLst>
            </p:cNvPr>
            <p:cNvSpPr/>
            <p:nvPr/>
          </p:nvSpPr>
          <p:spPr>
            <a:xfrm>
              <a:off x="8131510" y="2910269"/>
              <a:ext cx="390525" cy="409575"/>
            </a:xfrm>
            <a:custGeom>
              <a:avLst/>
              <a:gdLst>
                <a:gd name="connsiteX0" fmla="*/ 0 w 390525"/>
                <a:gd name="connsiteY0" fmla="*/ 0 h 409575"/>
                <a:gd name="connsiteX1" fmla="*/ 182975 w 390525"/>
                <a:gd name="connsiteY1" fmla="*/ 0 h 409575"/>
                <a:gd name="connsiteX2" fmla="*/ 356711 w 390525"/>
                <a:gd name="connsiteY2" fmla="*/ 145066 h 409575"/>
                <a:gd name="connsiteX3" fmla="*/ 275939 w 390525"/>
                <a:gd name="connsiteY3" fmla="*/ 253460 h 409575"/>
                <a:gd name="connsiteX4" fmla="*/ 275939 w 390525"/>
                <a:gd name="connsiteY4" fmla="*/ 256794 h 409575"/>
                <a:gd name="connsiteX5" fmla="*/ 301371 w 390525"/>
                <a:gd name="connsiteY5" fmla="*/ 281749 h 409575"/>
                <a:gd name="connsiteX6" fmla="*/ 392525 w 390525"/>
                <a:gd name="connsiteY6" fmla="*/ 417290 h 409575"/>
                <a:gd name="connsiteX7" fmla="*/ 217551 w 390525"/>
                <a:gd name="connsiteY7" fmla="*/ 417290 h 409575"/>
                <a:gd name="connsiteX8" fmla="*/ 150876 w 390525"/>
                <a:gd name="connsiteY8" fmla="*/ 283369 h 409575"/>
                <a:gd name="connsiteX9" fmla="*/ 148114 w 390525"/>
                <a:gd name="connsiteY9" fmla="*/ 283369 h 409575"/>
                <a:gd name="connsiteX10" fmla="*/ 148114 w 390525"/>
                <a:gd name="connsiteY10" fmla="*/ 417290 h 409575"/>
                <a:gd name="connsiteX11" fmla="*/ 0 w 390525"/>
                <a:gd name="connsiteY11" fmla="*/ 417290 h 409575"/>
                <a:gd name="connsiteX12" fmla="*/ 148304 w 390525"/>
                <a:gd name="connsiteY12" fmla="*/ 184880 h 409575"/>
                <a:gd name="connsiteX13" fmla="*/ 158782 w 390525"/>
                <a:gd name="connsiteY13" fmla="*/ 184880 h 409575"/>
                <a:gd name="connsiteX14" fmla="*/ 208597 w 390525"/>
                <a:gd name="connsiteY14" fmla="*/ 150019 h 409575"/>
                <a:gd name="connsiteX15" fmla="*/ 159925 w 390525"/>
                <a:gd name="connsiteY15" fmla="*/ 114014 h 409575"/>
                <a:gd name="connsiteX16" fmla="*/ 148304 w 390525"/>
                <a:gd name="connsiteY16" fmla="*/ 114014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0525" h="409575">
                  <a:moveTo>
                    <a:pt x="0" y="0"/>
                  </a:moveTo>
                  <a:lnTo>
                    <a:pt x="182975" y="0"/>
                  </a:lnTo>
                  <a:cubicBezTo>
                    <a:pt x="276987" y="0"/>
                    <a:pt x="356711" y="39814"/>
                    <a:pt x="356711" y="145066"/>
                  </a:cubicBezTo>
                  <a:cubicBezTo>
                    <a:pt x="356711" y="208121"/>
                    <a:pt x="332422" y="234696"/>
                    <a:pt x="275939" y="253460"/>
                  </a:cubicBezTo>
                  <a:lnTo>
                    <a:pt x="275939" y="256794"/>
                  </a:lnTo>
                  <a:cubicBezTo>
                    <a:pt x="285745" y="263640"/>
                    <a:pt x="294340" y="272075"/>
                    <a:pt x="301371" y="281749"/>
                  </a:cubicBezTo>
                  <a:lnTo>
                    <a:pt x="392525" y="417290"/>
                  </a:lnTo>
                  <a:lnTo>
                    <a:pt x="217551" y="417290"/>
                  </a:lnTo>
                  <a:lnTo>
                    <a:pt x="150876" y="283369"/>
                  </a:lnTo>
                  <a:lnTo>
                    <a:pt x="148114" y="283369"/>
                  </a:lnTo>
                  <a:lnTo>
                    <a:pt x="148114" y="417290"/>
                  </a:lnTo>
                  <a:lnTo>
                    <a:pt x="0" y="417290"/>
                  </a:lnTo>
                  <a:close/>
                  <a:moveTo>
                    <a:pt x="148304" y="184880"/>
                  </a:moveTo>
                  <a:lnTo>
                    <a:pt x="158782" y="184880"/>
                  </a:lnTo>
                  <a:cubicBezTo>
                    <a:pt x="183737" y="184880"/>
                    <a:pt x="208597" y="180975"/>
                    <a:pt x="208597" y="150019"/>
                  </a:cubicBezTo>
                  <a:cubicBezTo>
                    <a:pt x="208597" y="119063"/>
                    <a:pt x="185928" y="114014"/>
                    <a:pt x="159925" y="114014"/>
                  </a:cubicBezTo>
                  <a:lnTo>
                    <a:pt x="148304" y="1140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5E34B3-7730-5411-343D-0CE79E81274A}"/>
                </a:ext>
              </a:extLst>
            </p:cNvPr>
            <p:cNvSpPr/>
            <p:nvPr/>
          </p:nvSpPr>
          <p:spPr>
            <a:xfrm>
              <a:off x="8784163" y="2904064"/>
              <a:ext cx="333375" cy="428625"/>
            </a:xfrm>
            <a:custGeom>
              <a:avLst/>
              <a:gdLst>
                <a:gd name="connsiteX0" fmla="*/ 46578 w 333375"/>
                <a:gd name="connsiteY0" fmla="*/ 274523 h 428625"/>
                <a:gd name="connsiteX1" fmla="*/ 54293 w 333375"/>
                <a:gd name="connsiteY1" fmla="*/ 280619 h 428625"/>
                <a:gd name="connsiteX2" fmla="*/ 148876 w 333375"/>
                <a:gd name="connsiteY2" fmla="*/ 318719 h 428625"/>
                <a:gd name="connsiteX3" fmla="*/ 187643 w 333375"/>
                <a:gd name="connsiteY3" fmla="*/ 293859 h 428625"/>
                <a:gd name="connsiteX4" fmla="*/ 153829 w 333375"/>
                <a:gd name="connsiteY4" fmla="*/ 270618 h 428625"/>
                <a:gd name="connsiteX5" fmla="*/ 123444 w 333375"/>
                <a:gd name="connsiteY5" fmla="*/ 265094 h 428625"/>
                <a:gd name="connsiteX6" fmla="*/ 14383 w 333375"/>
                <a:gd name="connsiteY6" fmla="*/ 154413 h 428625"/>
                <a:gd name="connsiteX7" fmla="*/ 195358 w 333375"/>
                <a:gd name="connsiteY7" fmla="*/ 13 h 428625"/>
                <a:gd name="connsiteX8" fmla="*/ 327661 w 333375"/>
                <a:gd name="connsiteY8" fmla="*/ 36589 h 428625"/>
                <a:gd name="connsiteX9" fmla="*/ 286703 w 333375"/>
                <a:gd name="connsiteY9" fmla="*/ 143364 h 428625"/>
                <a:gd name="connsiteX10" fmla="*/ 198692 w 333375"/>
                <a:gd name="connsiteY10" fmla="*/ 111836 h 428625"/>
                <a:gd name="connsiteX11" fmla="*/ 166021 w 333375"/>
                <a:gd name="connsiteY11" fmla="*/ 133934 h 428625"/>
                <a:gd name="connsiteX12" fmla="*/ 196501 w 333375"/>
                <a:gd name="connsiteY12" fmla="*/ 154413 h 428625"/>
                <a:gd name="connsiteX13" fmla="*/ 230791 w 333375"/>
                <a:gd name="connsiteY13" fmla="*/ 162128 h 428625"/>
                <a:gd name="connsiteX14" fmla="*/ 341471 w 333375"/>
                <a:gd name="connsiteY14" fmla="*/ 281667 h 428625"/>
                <a:gd name="connsiteX15" fmla="*/ 160496 w 333375"/>
                <a:gd name="connsiteY15" fmla="*/ 430543 h 428625"/>
                <a:gd name="connsiteX16" fmla="*/ 0 w 333375"/>
                <a:gd name="connsiteY16" fmla="*/ 392443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3375" h="428625">
                  <a:moveTo>
                    <a:pt x="46578" y="274523"/>
                  </a:moveTo>
                  <a:lnTo>
                    <a:pt x="54293" y="280619"/>
                  </a:lnTo>
                  <a:cubicBezTo>
                    <a:pt x="81439" y="301670"/>
                    <a:pt x="114110" y="318719"/>
                    <a:pt x="148876" y="318719"/>
                  </a:cubicBezTo>
                  <a:cubicBezTo>
                    <a:pt x="163830" y="318719"/>
                    <a:pt x="187643" y="312623"/>
                    <a:pt x="187643" y="293859"/>
                  </a:cubicBezTo>
                  <a:cubicBezTo>
                    <a:pt x="187643" y="275095"/>
                    <a:pt x="167735" y="273380"/>
                    <a:pt x="153829" y="270618"/>
                  </a:cubicBezTo>
                  <a:lnTo>
                    <a:pt x="123444" y="265094"/>
                  </a:lnTo>
                  <a:cubicBezTo>
                    <a:pt x="64199" y="254521"/>
                    <a:pt x="14383" y="219755"/>
                    <a:pt x="14383" y="154413"/>
                  </a:cubicBezTo>
                  <a:cubicBezTo>
                    <a:pt x="14383" y="55353"/>
                    <a:pt x="104585" y="13"/>
                    <a:pt x="195358" y="13"/>
                  </a:cubicBezTo>
                  <a:cubicBezTo>
                    <a:pt x="242018" y="-459"/>
                    <a:pt x="287868" y="12217"/>
                    <a:pt x="327661" y="36589"/>
                  </a:cubicBezTo>
                  <a:lnTo>
                    <a:pt x="286703" y="143364"/>
                  </a:lnTo>
                  <a:cubicBezTo>
                    <a:pt x="261234" y="124187"/>
                    <a:pt x="230544" y="113193"/>
                    <a:pt x="198692" y="111836"/>
                  </a:cubicBezTo>
                  <a:cubicBezTo>
                    <a:pt x="185452" y="111836"/>
                    <a:pt x="166021" y="116789"/>
                    <a:pt x="166021" y="133934"/>
                  </a:cubicBezTo>
                  <a:cubicBezTo>
                    <a:pt x="166021" y="149365"/>
                    <a:pt x="185071" y="151651"/>
                    <a:pt x="196501" y="154413"/>
                  </a:cubicBezTo>
                  <a:lnTo>
                    <a:pt x="230791" y="162128"/>
                  </a:lnTo>
                  <a:cubicBezTo>
                    <a:pt x="294990" y="176511"/>
                    <a:pt x="341471" y="210896"/>
                    <a:pt x="341471" y="281667"/>
                  </a:cubicBezTo>
                  <a:cubicBezTo>
                    <a:pt x="341471" y="381298"/>
                    <a:pt x="250698" y="430543"/>
                    <a:pt x="160496" y="430543"/>
                  </a:cubicBezTo>
                  <a:cubicBezTo>
                    <a:pt x="104837" y="429878"/>
                    <a:pt x="50020" y="416865"/>
                    <a:pt x="0" y="392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35CE2B-A75B-A7F5-781B-43E5FAEBF2B5}"/>
                </a:ext>
              </a:extLst>
            </p:cNvPr>
            <p:cNvSpPr/>
            <p:nvPr/>
          </p:nvSpPr>
          <p:spPr>
            <a:xfrm>
              <a:off x="9170307" y="2910745"/>
              <a:ext cx="381000" cy="419100"/>
            </a:xfrm>
            <a:custGeom>
              <a:avLst/>
              <a:gdLst>
                <a:gd name="connsiteX0" fmla="*/ 386334 w 381000"/>
                <a:gd name="connsiteY0" fmla="*/ 0 h 419100"/>
                <a:gd name="connsiteX1" fmla="*/ 386334 w 381000"/>
                <a:gd name="connsiteY1" fmla="*/ 246888 h 419100"/>
                <a:gd name="connsiteX2" fmla="*/ 193167 w 381000"/>
                <a:gd name="connsiteY2" fmla="*/ 423958 h 419100"/>
                <a:gd name="connsiteX3" fmla="*/ 0 w 381000"/>
                <a:gd name="connsiteY3" fmla="*/ 246888 h 419100"/>
                <a:gd name="connsiteX4" fmla="*/ 0 w 381000"/>
                <a:gd name="connsiteY4" fmla="*/ 0 h 419100"/>
                <a:gd name="connsiteX5" fmla="*/ 151638 w 381000"/>
                <a:gd name="connsiteY5" fmla="*/ 0 h 419100"/>
                <a:gd name="connsiteX6" fmla="*/ 151638 w 381000"/>
                <a:gd name="connsiteY6" fmla="*/ 232410 h 419100"/>
                <a:gd name="connsiteX7" fmla="*/ 193167 w 381000"/>
                <a:gd name="connsiteY7" fmla="*/ 293846 h 419100"/>
                <a:gd name="connsiteX8" fmla="*/ 234696 w 381000"/>
                <a:gd name="connsiteY8" fmla="*/ 232410 h 419100"/>
                <a:gd name="connsiteX9" fmla="*/ 234696 w 381000"/>
                <a:gd name="connsiteY9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0" h="419100">
                  <a:moveTo>
                    <a:pt x="386334" y="0"/>
                  </a:moveTo>
                  <a:lnTo>
                    <a:pt x="386334" y="246888"/>
                  </a:lnTo>
                  <a:cubicBezTo>
                    <a:pt x="386334" y="368618"/>
                    <a:pt x="310134" y="423958"/>
                    <a:pt x="193167" y="423958"/>
                  </a:cubicBezTo>
                  <a:cubicBezTo>
                    <a:pt x="76200" y="423958"/>
                    <a:pt x="0" y="368618"/>
                    <a:pt x="0" y="246888"/>
                  </a:cubicBezTo>
                  <a:lnTo>
                    <a:pt x="0" y="0"/>
                  </a:lnTo>
                  <a:lnTo>
                    <a:pt x="151638" y="0"/>
                  </a:lnTo>
                  <a:lnTo>
                    <a:pt x="151638" y="232410"/>
                  </a:lnTo>
                  <a:cubicBezTo>
                    <a:pt x="151638" y="265081"/>
                    <a:pt x="152781" y="293846"/>
                    <a:pt x="193167" y="293846"/>
                  </a:cubicBezTo>
                  <a:cubicBezTo>
                    <a:pt x="233553" y="293846"/>
                    <a:pt x="234696" y="265271"/>
                    <a:pt x="234696" y="232410"/>
                  </a:cubicBezTo>
                  <a:lnTo>
                    <a:pt x="23469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B60F01E-9741-285C-F4DE-D1A273042E6E}"/>
                </a:ext>
              </a:extLst>
            </p:cNvPr>
            <p:cNvSpPr/>
            <p:nvPr/>
          </p:nvSpPr>
          <p:spPr>
            <a:xfrm>
              <a:off x="9611981" y="2910745"/>
              <a:ext cx="381000" cy="409575"/>
            </a:xfrm>
            <a:custGeom>
              <a:avLst/>
              <a:gdLst>
                <a:gd name="connsiteX0" fmla="*/ 0 w 381000"/>
                <a:gd name="connsiteY0" fmla="*/ 0 h 409575"/>
                <a:gd name="connsiteX1" fmla="*/ 146114 w 381000"/>
                <a:gd name="connsiteY1" fmla="*/ 0 h 409575"/>
                <a:gd name="connsiteX2" fmla="*/ 146114 w 381000"/>
                <a:gd name="connsiteY2" fmla="*/ 140589 h 409575"/>
                <a:gd name="connsiteX3" fmla="*/ 239078 w 381000"/>
                <a:gd name="connsiteY3" fmla="*/ 140589 h 409575"/>
                <a:gd name="connsiteX4" fmla="*/ 239078 w 381000"/>
                <a:gd name="connsiteY4" fmla="*/ 0 h 409575"/>
                <a:gd name="connsiteX5" fmla="*/ 385191 w 381000"/>
                <a:gd name="connsiteY5" fmla="*/ 0 h 409575"/>
                <a:gd name="connsiteX6" fmla="*/ 385191 w 381000"/>
                <a:gd name="connsiteY6" fmla="*/ 417290 h 409575"/>
                <a:gd name="connsiteX7" fmla="*/ 239078 w 381000"/>
                <a:gd name="connsiteY7" fmla="*/ 417290 h 409575"/>
                <a:gd name="connsiteX8" fmla="*/ 239078 w 381000"/>
                <a:gd name="connsiteY8" fmla="*/ 272224 h 409575"/>
                <a:gd name="connsiteX9" fmla="*/ 146114 w 381000"/>
                <a:gd name="connsiteY9" fmla="*/ 272224 h 409575"/>
                <a:gd name="connsiteX10" fmla="*/ 146114 w 381000"/>
                <a:gd name="connsiteY10" fmla="*/ 417195 h 409575"/>
                <a:gd name="connsiteX11" fmla="*/ 0 w 381000"/>
                <a:gd name="connsiteY11" fmla="*/ 41719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1000" h="409575">
                  <a:moveTo>
                    <a:pt x="0" y="0"/>
                  </a:moveTo>
                  <a:lnTo>
                    <a:pt x="146114" y="0"/>
                  </a:lnTo>
                  <a:lnTo>
                    <a:pt x="146114" y="140589"/>
                  </a:lnTo>
                  <a:lnTo>
                    <a:pt x="239078" y="140589"/>
                  </a:lnTo>
                  <a:lnTo>
                    <a:pt x="239078" y="0"/>
                  </a:lnTo>
                  <a:lnTo>
                    <a:pt x="385191" y="0"/>
                  </a:lnTo>
                  <a:lnTo>
                    <a:pt x="385191" y="417290"/>
                  </a:lnTo>
                  <a:lnTo>
                    <a:pt x="239078" y="417290"/>
                  </a:lnTo>
                  <a:lnTo>
                    <a:pt x="239078" y="272224"/>
                  </a:lnTo>
                  <a:lnTo>
                    <a:pt x="146114" y="272224"/>
                  </a:lnTo>
                  <a:lnTo>
                    <a:pt x="146114" y="417195"/>
                  </a:lnTo>
                  <a:lnTo>
                    <a:pt x="0" y="4171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80463B6-0866-46BF-0489-1C062E03D5E3}"/>
                </a:ext>
              </a:extLst>
            </p:cNvPr>
            <p:cNvSpPr/>
            <p:nvPr/>
          </p:nvSpPr>
          <p:spPr>
            <a:xfrm>
              <a:off x="10057561" y="2910745"/>
              <a:ext cx="409575" cy="409575"/>
            </a:xfrm>
            <a:custGeom>
              <a:avLst/>
              <a:gdLst>
                <a:gd name="connsiteX0" fmla="*/ 0 w 409575"/>
                <a:gd name="connsiteY0" fmla="*/ 0 h 409575"/>
                <a:gd name="connsiteX1" fmla="*/ 145542 w 409575"/>
                <a:gd name="connsiteY1" fmla="*/ 0 h 409575"/>
                <a:gd name="connsiteX2" fmla="*/ 281654 w 409575"/>
                <a:gd name="connsiteY2" fmla="*/ 231362 h 409575"/>
                <a:gd name="connsiteX3" fmla="*/ 285750 w 409575"/>
                <a:gd name="connsiteY3" fmla="*/ 231362 h 409575"/>
                <a:gd name="connsiteX4" fmla="*/ 272986 w 409575"/>
                <a:gd name="connsiteY4" fmla="*/ 125063 h 409575"/>
                <a:gd name="connsiteX5" fmla="*/ 272986 w 409575"/>
                <a:gd name="connsiteY5" fmla="*/ 0 h 409575"/>
                <a:gd name="connsiteX6" fmla="*/ 417957 w 409575"/>
                <a:gd name="connsiteY6" fmla="*/ 0 h 409575"/>
                <a:gd name="connsiteX7" fmla="*/ 417957 w 409575"/>
                <a:gd name="connsiteY7" fmla="*/ 417290 h 409575"/>
                <a:gd name="connsiteX8" fmla="*/ 273368 w 409575"/>
                <a:gd name="connsiteY8" fmla="*/ 417290 h 409575"/>
                <a:gd name="connsiteX9" fmla="*/ 140018 w 409575"/>
                <a:gd name="connsiteY9" fmla="*/ 198215 h 409575"/>
                <a:gd name="connsiteX10" fmla="*/ 135636 w 409575"/>
                <a:gd name="connsiteY10" fmla="*/ 198215 h 409575"/>
                <a:gd name="connsiteX11" fmla="*/ 145161 w 409575"/>
                <a:gd name="connsiteY11" fmla="*/ 281749 h 409575"/>
                <a:gd name="connsiteX12" fmla="*/ 145161 w 409575"/>
                <a:gd name="connsiteY12" fmla="*/ 417386 h 409575"/>
                <a:gd name="connsiteX13" fmla="*/ 0 w 409575"/>
                <a:gd name="connsiteY13" fmla="*/ 41738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9575" h="409575">
                  <a:moveTo>
                    <a:pt x="0" y="0"/>
                  </a:moveTo>
                  <a:lnTo>
                    <a:pt x="145542" y="0"/>
                  </a:lnTo>
                  <a:lnTo>
                    <a:pt x="281654" y="231362"/>
                  </a:lnTo>
                  <a:lnTo>
                    <a:pt x="285750" y="231362"/>
                  </a:lnTo>
                  <a:cubicBezTo>
                    <a:pt x="278462" y="196360"/>
                    <a:pt x="274191" y="160796"/>
                    <a:pt x="272986" y="125063"/>
                  </a:cubicBezTo>
                  <a:lnTo>
                    <a:pt x="272986" y="0"/>
                  </a:lnTo>
                  <a:lnTo>
                    <a:pt x="417957" y="0"/>
                  </a:lnTo>
                  <a:lnTo>
                    <a:pt x="417957" y="417290"/>
                  </a:lnTo>
                  <a:lnTo>
                    <a:pt x="273368" y="417290"/>
                  </a:lnTo>
                  <a:lnTo>
                    <a:pt x="140018" y="198215"/>
                  </a:lnTo>
                  <a:lnTo>
                    <a:pt x="135636" y="198215"/>
                  </a:lnTo>
                  <a:cubicBezTo>
                    <a:pt x="141195" y="225736"/>
                    <a:pt x="144382" y="253683"/>
                    <a:pt x="145161" y="281749"/>
                  </a:cubicBezTo>
                  <a:lnTo>
                    <a:pt x="145161" y="417386"/>
                  </a:lnTo>
                  <a:lnTo>
                    <a:pt x="0" y="4173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B9CA85C-5FEB-7DDB-6F2B-645CF63B9A41}"/>
                </a:ext>
              </a:extLst>
            </p:cNvPr>
            <p:cNvSpPr/>
            <p:nvPr/>
          </p:nvSpPr>
          <p:spPr>
            <a:xfrm>
              <a:off x="10536287" y="2910745"/>
              <a:ext cx="276225" cy="409575"/>
            </a:xfrm>
            <a:custGeom>
              <a:avLst/>
              <a:gdLst>
                <a:gd name="connsiteX0" fmla="*/ 0 w 276225"/>
                <a:gd name="connsiteY0" fmla="*/ 0 h 409575"/>
                <a:gd name="connsiteX1" fmla="*/ 280606 w 276225"/>
                <a:gd name="connsiteY1" fmla="*/ 0 h 409575"/>
                <a:gd name="connsiteX2" fmla="*/ 280606 w 276225"/>
                <a:gd name="connsiteY2" fmla="*/ 114300 h 409575"/>
                <a:gd name="connsiteX3" fmla="*/ 152781 w 276225"/>
                <a:gd name="connsiteY3" fmla="*/ 114300 h 409575"/>
                <a:gd name="connsiteX4" fmla="*/ 152781 w 276225"/>
                <a:gd name="connsiteY4" fmla="*/ 154114 h 409575"/>
                <a:gd name="connsiteX5" fmla="*/ 269557 w 276225"/>
                <a:gd name="connsiteY5" fmla="*/ 154114 h 409575"/>
                <a:gd name="connsiteX6" fmla="*/ 269557 w 276225"/>
                <a:gd name="connsiteY6" fmla="*/ 261938 h 409575"/>
                <a:gd name="connsiteX7" fmla="*/ 152781 w 276225"/>
                <a:gd name="connsiteY7" fmla="*/ 261938 h 409575"/>
                <a:gd name="connsiteX8" fmla="*/ 152781 w 276225"/>
                <a:gd name="connsiteY8" fmla="*/ 302895 h 409575"/>
                <a:gd name="connsiteX9" fmla="*/ 285083 w 276225"/>
                <a:gd name="connsiteY9" fmla="*/ 302895 h 409575"/>
                <a:gd name="connsiteX10" fmla="*/ 285083 w 276225"/>
                <a:gd name="connsiteY10" fmla="*/ 417195 h 409575"/>
                <a:gd name="connsiteX11" fmla="*/ 0 w 276225"/>
                <a:gd name="connsiteY11" fmla="*/ 41719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225" h="409575">
                  <a:moveTo>
                    <a:pt x="0" y="0"/>
                  </a:moveTo>
                  <a:lnTo>
                    <a:pt x="280606" y="0"/>
                  </a:lnTo>
                  <a:lnTo>
                    <a:pt x="280606" y="114300"/>
                  </a:lnTo>
                  <a:lnTo>
                    <a:pt x="152781" y="114300"/>
                  </a:lnTo>
                  <a:lnTo>
                    <a:pt x="152781" y="154114"/>
                  </a:lnTo>
                  <a:lnTo>
                    <a:pt x="269557" y="154114"/>
                  </a:lnTo>
                  <a:lnTo>
                    <a:pt x="269557" y="261938"/>
                  </a:lnTo>
                  <a:lnTo>
                    <a:pt x="152781" y="261938"/>
                  </a:lnTo>
                  <a:lnTo>
                    <a:pt x="152781" y="302895"/>
                  </a:lnTo>
                  <a:lnTo>
                    <a:pt x="285083" y="302895"/>
                  </a:lnTo>
                  <a:lnTo>
                    <a:pt x="285083" y="417195"/>
                  </a:lnTo>
                  <a:lnTo>
                    <a:pt x="0" y="4171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3D958D-0858-FAEC-5F5E-F2F31086A653}"/>
                </a:ext>
              </a:extLst>
            </p:cNvPr>
            <p:cNvSpPr/>
            <p:nvPr/>
          </p:nvSpPr>
          <p:spPr>
            <a:xfrm>
              <a:off x="10870424" y="2910745"/>
              <a:ext cx="390525" cy="409575"/>
            </a:xfrm>
            <a:custGeom>
              <a:avLst/>
              <a:gdLst>
                <a:gd name="connsiteX0" fmla="*/ 0 w 390525"/>
                <a:gd name="connsiteY0" fmla="*/ 0 h 409575"/>
                <a:gd name="connsiteX1" fmla="*/ 183166 w 390525"/>
                <a:gd name="connsiteY1" fmla="*/ 0 h 409575"/>
                <a:gd name="connsiteX2" fmla="*/ 356901 w 390525"/>
                <a:gd name="connsiteY2" fmla="*/ 144971 h 409575"/>
                <a:gd name="connsiteX3" fmla="*/ 276130 w 390525"/>
                <a:gd name="connsiteY3" fmla="*/ 253460 h 409575"/>
                <a:gd name="connsiteX4" fmla="*/ 276130 w 390525"/>
                <a:gd name="connsiteY4" fmla="*/ 256794 h 409575"/>
                <a:gd name="connsiteX5" fmla="*/ 301561 w 390525"/>
                <a:gd name="connsiteY5" fmla="*/ 281749 h 409575"/>
                <a:gd name="connsiteX6" fmla="*/ 392335 w 390525"/>
                <a:gd name="connsiteY6" fmla="*/ 417386 h 409575"/>
                <a:gd name="connsiteX7" fmla="*/ 217551 w 390525"/>
                <a:gd name="connsiteY7" fmla="*/ 417386 h 409575"/>
                <a:gd name="connsiteX8" fmla="*/ 150876 w 390525"/>
                <a:gd name="connsiteY8" fmla="*/ 283464 h 409575"/>
                <a:gd name="connsiteX9" fmla="*/ 148114 w 390525"/>
                <a:gd name="connsiteY9" fmla="*/ 283464 h 409575"/>
                <a:gd name="connsiteX10" fmla="*/ 148114 w 390525"/>
                <a:gd name="connsiteY10" fmla="*/ 417386 h 409575"/>
                <a:gd name="connsiteX11" fmla="*/ 0 w 390525"/>
                <a:gd name="connsiteY11" fmla="*/ 417386 h 409575"/>
                <a:gd name="connsiteX12" fmla="*/ 148304 w 390525"/>
                <a:gd name="connsiteY12" fmla="*/ 184880 h 409575"/>
                <a:gd name="connsiteX13" fmla="*/ 158686 w 390525"/>
                <a:gd name="connsiteY13" fmla="*/ 184880 h 409575"/>
                <a:gd name="connsiteX14" fmla="*/ 208502 w 390525"/>
                <a:gd name="connsiteY14" fmla="*/ 150019 h 409575"/>
                <a:gd name="connsiteX15" fmla="*/ 159829 w 390525"/>
                <a:gd name="connsiteY15" fmla="*/ 114014 h 409575"/>
                <a:gd name="connsiteX16" fmla="*/ 148209 w 390525"/>
                <a:gd name="connsiteY16" fmla="*/ 114014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0525" h="409575">
                  <a:moveTo>
                    <a:pt x="0" y="0"/>
                  </a:moveTo>
                  <a:lnTo>
                    <a:pt x="183166" y="0"/>
                  </a:lnTo>
                  <a:cubicBezTo>
                    <a:pt x="277273" y="0"/>
                    <a:pt x="356901" y="39814"/>
                    <a:pt x="356901" y="144971"/>
                  </a:cubicBezTo>
                  <a:cubicBezTo>
                    <a:pt x="356901" y="208026"/>
                    <a:pt x="332518" y="234601"/>
                    <a:pt x="276130" y="253460"/>
                  </a:cubicBezTo>
                  <a:lnTo>
                    <a:pt x="276130" y="256794"/>
                  </a:lnTo>
                  <a:cubicBezTo>
                    <a:pt x="285947" y="263627"/>
                    <a:pt x="294544" y="272063"/>
                    <a:pt x="301561" y="281749"/>
                  </a:cubicBezTo>
                  <a:lnTo>
                    <a:pt x="392335" y="417386"/>
                  </a:lnTo>
                  <a:lnTo>
                    <a:pt x="217551" y="417386"/>
                  </a:lnTo>
                  <a:lnTo>
                    <a:pt x="150876" y="283464"/>
                  </a:lnTo>
                  <a:lnTo>
                    <a:pt x="148114" y="283464"/>
                  </a:lnTo>
                  <a:lnTo>
                    <a:pt x="148114" y="417386"/>
                  </a:lnTo>
                  <a:lnTo>
                    <a:pt x="0" y="417386"/>
                  </a:lnTo>
                  <a:close/>
                  <a:moveTo>
                    <a:pt x="148304" y="184880"/>
                  </a:moveTo>
                  <a:lnTo>
                    <a:pt x="158686" y="184880"/>
                  </a:lnTo>
                  <a:cubicBezTo>
                    <a:pt x="183642" y="184880"/>
                    <a:pt x="208502" y="180975"/>
                    <a:pt x="208502" y="150019"/>
                  </a:cubicBezTo>
                  <a:cubicBezTo>
                    <a:pt x="208502" y="119063"/>
                    <a:pt x="185832" y="114014"/>
                    <a:pt x="159829" y="114014"/>
                  </a:cubicBezTo>
                  <a:lnTo>
                    <a:pt x="148209" y="1140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5A98C84-5AA7-1128-48EF-191AF9AD8602}"/>
                </a:ext>
              </a:extLst>
            </p:cNvPr>
            <p:cNvSpPr/>
            <p:nvPr/>
          </p:nvSpPr>
          <p:spPr>
            <a:xfrm>
              <a:off x="8535085" y="3013043"/>
              <a:ext cx="219075" cy="219075"/>
            </a:xfrm>
            <a:custGeom>
              <a:avLst/>
              <a:gdLst>
                <a:gd name="connsiteX0" fmla="*/ 79534 w 219075"/>
                <a:gd name="connsiteY0" fmla="*/ 0 h 219075"/>
                <a:gd name="connsiteX1" fmla="*/ 145447 w 219075"/>
                <a:gd name="connsiteY1" fmla="*/ 0 h 219075"/>
                <a:gd name="connsiteX2" fmla="*/ 145447 w 219075"/>
                <a:gd name="connsiteY2" fmla="*/ 79534 h 219075"/>
                <a:gd name="connsiteX3" fmla="*/ 224980 w 219075"/>
                <a:gd name="connsiteY3" fmla="*/ 79534 h 219075"/>
                <a:gd name="connsiteX4" fmla="*/ 224980 w 219075"/>
                <a:gd name="connsiteY4" fmla="*/ 145447 h 219075"/>
                <a:gd name="connsiteX5" fmla="*/ 145447 w 219075"/>
                <a:gd name="connsiteY5" fmla="*/ 145447 h 219075"/>
                <a:gd name="connsiteX6" fmla="*/ 145447 w 219075"/>
                <a:gd name="connsiteY6" fmla="*/ 225457 h 219075"/>
                <a:gd name="connsiteX7" fmla="*/ 79534 w 219075"/>
                <a:gd name="connsiteY7" fmla="*/ 225457 h 219075"/>
                <a:gd name="connsiteX8" fmla="*/ 79534 w 219075"/>
                <a:gd name="connsiteY8" fmla="*/ 145447 h 219075"/>
                <a:gd name="connsiteX9" fmla="*/ 0 w 219075"/>
                <a:gd name="connsiteY9" fmla="*/ 145447 h 219075"/>
                <a:gd name="connsiteX10" fmla="*/ 0 w 219075"/>
                <a:gd name="connsiteY10" fmla="*/ 79534 h 219075"/>
                <a:gd name="connsiteX11" fmla="*/ 79534 w 219075"/>
                <a:gd name="connsiteY11" fmla="*/ 7953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75" h="219075">
                  <a:moveTo>
                    <a:pt x="79534" y="0"/>
                  </a:moveTo>
                  <a:lnTo>
                    <a:pt x="145447" y="0"/>
                  </a:lnTo>
                  <a:lnTo>
                    <a:pt x="145447" y="79534"/>
                  </a:lnTo>
                  <a:lnTo>
                    <a:pt x="224980" y="79534"/>
                  </a:lnTo>
                  <a:lnTo>
                    <a:pt x="224980" y="145447"/>
                  </a:lnTo>
                  <a:lnTo>
                    <a:pt x="145447" y="145447"/>
                  </a:lnTo>
                  <a:lnTo>
                    <a:pt x="145447" y="225457"/>
                  </a:lnTo>
                  <a:lnTo>
                    <a:pt x="79534" y="225457"/>
                  </a:lnTo>
                  <a:lnTo>
                    <a:pt x="79534" y="145447"/>
                  </a:lnTo>
                  <a:lnTo>
                    <a:pt x="0" y="145447"/>
                  </a:lnTo>
                  <a:lnTo>
                    <a:pt x="0" y="79534"/>
                  </a:lnTo>
                  <a:lnTo>
                    <a:pt x="79534" y="79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2" name="Grafik 31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6" r="1"/>
          <a:stretch/>
        </p:blipFill>
        <p:spPr>
          <a:xfrm>
            <a:off x="871539" y="2669760"/>
            <a:ext cx="2476500" cy="66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0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525">
          <p15:clr>
            <a:srgbClr val="FBAE40"/>
          </p15:clr>
        </p15:guide>
        <p15:guide id="3" pos="143">
          <p15:clr>
            <a:srgbClr val="FBAE40"/>
          </p15:clr>
        </p15:guide>
        <p15:guide id="4" pos="751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: End slide">
    <p:bg>
      <p:bgPr>
        <a:blipFill dpi="0" rotWithShape="1">
          <a:blip r:embed="rId2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hlinkClick r:id="rId3"/>
          </p:cNvPr>
          <p:cNvSpPr txBox="1"/>
          <p:nvPr userDrawn="1"/>
        </p:nvSpPr>
        <p:spPr>
          <a:xfrm>
            <a:off x="6803572" y="6182148"/>
            <a:ext cx="336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b="0" i="0" spc="300">
                <a:solidFill>
                  <a:schemeClr val="bg1"/>
                </a:solidFill>
                <a:latin typeface="Calibri" panose="020F0502020204030204" pitchFamily="34" charset="0"/>
                <a:ea typeface="Oswald Light" charset="0"/>
                <a:cs typeface="Calibri" panose="020F0502020204030204" pitchFamily="34" charset="0"/>
              </a:rPr>
              <a:t>www.6G-flexscale.eu</a:t>
            </a:r>
          </a:p>
        </p:txBody>
      </p:sp>
      <p:pic>
        <p:nvPicPr>
          <p:cNvPr id="23" name="22 - Εικόνα" descr="social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01476" y="6252123"/>
            <a:ext cx="1382486" cy="299357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5F0A8EEE-7112-0C81-6401-BB9D0CAE77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62895" b="47193"/>
          <a:stretch/>
        </p:blipFill>
        <p:spPr>
          <a:xfrm>
            <a:off x="-1" y="-2"/>
            <a:ext cx="3480319" cy="4152221"/>
          </a:xfrm>
          <a:prstGeom prst="rect">
            <a:avLst/>
          </a:prstGeom>
          <a:effectLst>
            <a:outerShdw blurRad="190500" dist="38100" dir="2700000" sx="105000" sy="105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Εικόνα 4" descr="Εικόνα που περιέχει κείμενο, υπαίθριος, θόλος&#10;&#10;Περιγραφή που δημιουργήθηκε αυτόματα">
            <a:extLst>
              <a:ext uri="{FF2B5EF4-FFF2-40B4-BE49-F238E27FC236}">
                <a16:creationId xmlns:a16="http://schemas.microsoft.com/office/drawing/2014/main" id="{043C91AD-D111-C77E-6EC4-C85EA984E4A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792" y="129193"/>
            <a:ext cx="1992447" cy="1494334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9A18036-2BD5-1AC3-1E5F-C03F4D69295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flipH="1">
            <a:off x="217583" y="6293465"/>
            <a:ext cx="625151" cy="41676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8A0C1A-55D6-0078-14A5-65E4424DB741}"/>
              </a:ext>
            </a:extLst>
          </p:cNvPr>
          <p:cNvSpPr txBox="1"/>
          <p:nvPr userDrawn="1"/>
        </p:nvSpPr>
        <p:spPr>
          <a:xfrm>
            <a:off x="950866" y="6277864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kern="1200">
                <a:solidFill>
                  <a:schemeClr val="bg1"/>
                </a:solidFill>
                <a:effectLst/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FLEX-SCALE</a:t>
            </a:r>
            <a:r>
              <a:rPr lang="en-US" sz="1100">
                <a:solidFill>
                  <a:schemeClr val="bg1"/>
                </a:solidFill>
                <a:latin typeface="Montserrat" pitchFamily="2" charset="77"/>
              </a:rPr>
              <a:t> project is funded by the EU’s Horizon Europe </a:t>
            </a:r>
            <a:r>
              <a:rPr lang="en-US" sz="1100" err="1">
                <a:solidFill>
                  <a:schemeClr val="bg1"/>
                </a:solidFill>
                <a:latin typeface="Montserrat" pitchFamily="2" charset="77"/>
              </a:rPr>
              <a:t>programme</a:t>
            </a:r>
            <a:r>
              <a:rPr lang="en-US" sz="1100">
                <a:solidFill>
                  <a:schemeClr val="bg1"/>
                </a:solidFill>
                <a:latin typeface="Montserrat" pitchFamily="2" charset="77"/>
              </a:rPr>
              <a:t> under Grant Agreement N° 101096909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146458-AAE4-B1A2-5124-6C385BE26E8E}"/>
              </a:ext>
            </a:extLst>
          </p:cNvPr>
          <p:cNvSpPr txBox="1"/>
          <p:nvPr userDrawn="1"/>
        </p:nvSpPr>
        <p:spPr>
          <a:xfrm>
            <a:off x="2265931" y="1208195"/>
            <a:ext cx="76026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600" b="1" i="0" kern="1200">
                <a:solidFill>
                  <a:srgbClr val="27AEE6"/>
                </a:solidFill>
                <a:latin typeface="+mn-lt"/>
                <a:ea typeface="Open Sans" charset="0"/>
                <a:cs typeface="Calibri" panose="020F0502020204030204" pitchFamily="34" charset="0"/>
              </a:rPr>
              <a:t>Flexibly Scalable Energy Efficient Networking</a:t>
            </a:r>
          </a:p>
        </p:txBody>
      </p:sp>
      <p:sp>
        <p:nvSpPr>
          <p:cNvPr id="26" name="Titre 1"/>
          <p:cNvSpPr txBox="1">
            <a:spLocks/>
          </p:cNvSpPr>
          <p:nvPr userDrawn="1"/>
        </p:nvSpPr>
        <p:spPr>
          <a:xfrm>
            <a:off x="1056957" y="2827459"/>
            <a:ext cx="9943962" cy="1727288"/>
          </a:xfrm>
          <a:prstGeom prst="rect">
            <a:avLst/>
          </a:prstGeom>
          <a:noFill/>
        </p:spPr>
        <p:txBody>
          <a:bodyPr vert="horz" lIns="144000" tIns="144000" rIns="144000" bIns="144000" rtlCol="0" anchor="ctr">
            <a:normAutofit/>
          </a:bodyPr>
          <a:lstStyle>
            <a:lvl1pPr mar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4000" b="1" i="0" cap="all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GB" sz="3700" b="1" i="0" kern="1200" cap="all" baseline="0">
                <a:solidFill>
                  <a:schemeClr val="bg1"/>
                </a:solidFill>
                <a:latin typeface="Arial" panose="020B0604020202020204" pitchFamily="34" charset="0"/>
                <a:ea typeface="Oswald" charset="0"/>
                <a:cs typeface="Calibri" panose="020F0502020204030204" pitchFamily="34" charset="0"/>
              </a:rPr>
              <a:t>THANK YOU FOR </a:t>
            </a:r>
            <a:br>
              <a:rPr lang="en-GB" sz="3700" b="1" i="0" kern="1200" cap="all" baseline="0">
                <a:solidFill>
                  <a:schemeClr val="bg1"/>
                </a:solidFill>
                <a:latin typeface="Arial" panose="020B0604020202020204" pitchFamily="34" charset="0"/>
                <a:ea typeface="Oswald" charset="0"/>
                <a:cs typeface="Calibri" panose="020F0502020204030204" pitchFamily="34" charset="0"/>
              </a:rPr>
            </a:br>
            <a:r>
              <a:rPr lang="en-GB" sz="3700" b="1" i="0" kern="1200" cap="all" baseline="0">
                <a:solidFill>
                  <a:schemeClr val="bg1"/>
                </a:solidFill>
                <a:latin typeface="Arial" panose="020B0604020202020204" pitchFamily="34" charset="0"/>
                <a:ea typeface="Oswald" charset="0"/>
                <a:cs typeface="Calibri" panose="020F0502020204030204" pitchFamily="34" charset="0"/>
              </a:rPr>
              <a:t>YOUR Attention</a:t>
            </a:r>
            <a:endParaRPr kumimoji="0" lang="fr-FR" sz="3700" b="1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49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3127-1E85-4606-2E8B-3003FEBCF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5E3D70-5C86-2CFE-543B-D839F0FC0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A9D12-1C08-2798-FA41-B1B3EE6E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3F13B-2A69-E4EB-1A56-91367A2E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C6A68-4715-2B1C-032D-75B349CE4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38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8BD60-3ED5-33A3-8AAE-128295BC9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8DA56-01B4-3AE9-11D4-768B1C02C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69739-EE8F-6909-C419-AEBA76D5E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BB1B0-3D6B-856C-E318-468319D5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B3016-E96E-62B7-33E0-C66E11B4A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9119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8720-DC1E-1B87-7905-A73B103A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D0D91-BD5A-0AB7-A764-FCAA5D2D5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80E8C-3DAC-3EE9-A5A3-A115C06AA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B8BCA-D8D7-B856-5748-C285685E3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559-8E1E-C48B-270F-71943EB85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447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8FE-2CD6-95D2-6010-30EA4AED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15DB9-30E1-37F2-1DD0-6D9A90E95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904FE-09E3-9277-B499-9EE0F27C1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61A9F-0AA5-87DD-FFE8-ABEEDCBF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22C47-CDAE-BA1C-AA09-9172FA81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9B154-15CB-2E55-C463-358B98C6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5881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9436-0CAC-0F7D-B0F7-1C24B26A8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E7255-2297-BC6B-77C7-5BF728F79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A9610-262D-8B2A-30A9-70CF50E43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8857C-348E-C9AA-39B8-850ED23F0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D7D0EA-F0BC-03B9-9D55-DF44D06B2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6C51A6-46D2-BEF3-24E8-131C4C9AE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94BF6B-DF2A-D045-737F-DFAB8D06A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62738-EC8C-BB8E-C063-D675B75A0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7707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1ED0-8CE3-5618-E03B-E29746A3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85DD2-1253-0A21-080C-7CDF456B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82E7D-9E27-7236-0C67-C8FFAF72F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1312E3-158E-5002-AEED-30E25109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4507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A2E428-907A-5202-E219-AA5F07A37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C3922-17AF-B35C-4CB5-83F8E1D7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6955D-C675-6C78-6F43-C592BDAA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4965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402F-4B89-06DD-510B-A75210328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4E9C9-43E1-4AF2-D329-8C7795053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7B60B-12B3-B0BD-5C00-D4D68F6B3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CBE04-A2E3-5FD8-9DC7-CA911FD7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807CF-581C-BF5F-C40E-DE2D23C5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22539-B457-7821-3C71-939D4E62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0896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73D81-616F-BD18-6BE7-8D6C9120F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2E33C5-AD89-F953-E7AC-3631E48A22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B5252-0CD4-2E63-CB5E-2F27F148C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DCA30-9EED-6805-7976-DAD0F536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1F6C3-99BA-FAF9-6FC6-3587E778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E05C9-1221-E9E1-DF40-9FA30B93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6046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58F3-09BF-E9BF-1485-D8385550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FCA7B-64D6-7BCF-C4E5-C1F4D1385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DF2D8-37D3-80BD-D5CB-96301240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844DF-51F4-9D5B-188E-9D379401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705A4-E086-D16F-A803-3A611741A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5869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4CAAE-F890-8A02-4D0D-91D01231B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8B22B-B8C9-457E-29EB-2052B3972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2F4AC-AF46-F5C1-C3A3-B87B34362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98D9D-455E-C3B1-5830-870FD87B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9218D-09FC-896D-4F11-FE3F9B8A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255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- Εικόνα" descr="fasa.png"/>
          <p:cNvPicPr>
            <a:picLocks noChangeAspect="1"/>
          </p:cNvPicPr>
          <p:nvPr userDrawn="1"/>
        </p:nvPicPr>
        <p:blipFill>
          <a:blip r:embed="rId13"/>
          <a:srcRect b="34021"/>
          <a:stretch>
            <a:fillRect/>
          </a:stretch>
        </p:blipFill>
        <p:spPr>
          <a:xfrm>
            <a:off x="-1" y="6112954"/>
            <a:ext cx="12192001" cy="759167"/>
          </a:xfrm>
          <a:prstGeom prst="rect">
            <a:avLst/>
          </a:prstGeom>
        </p:spPr>
      </p:pic>
      <p:sp>
        <p:nvSpPr>
          <p:cNvPr id="33" name="CasellaDiTesto 32"/>
          <p:cNvSpPr txBox="1"/>
          <p:nvPr/>
        </p:nvSpPr>
        <p:spPr>
          <a:xfrm>
            <a:off x="9557468" y="6433824"/>
            <a:ext cx="1822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rPr>
              <a:t>www.6</a:t>
            </a:r>
            <a:r>
              <a:rPr lang="en-US" sz="1200">
                <a:solidFill>
                  <a:schemeClr val="bg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rPr>
              <a:t>G</a:t>
            </a:r>
            <a:r>
              <a:rPr lang="de-DE" sz="1200">
                <a:solidFill>
                  <a:schemeClr val="bg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rPr>
              <a:t>-flexscale.eu</a:t>
            </a:r>
            <a:endParaRPr lang="it-IT" sz="1200">
              <a:solidFill>
                <a:schemeClr val="bg2"/>
              </a:solidFill>
              <a:latin typeface="Calibri" panose="020F0502020204030204" pitchFamily="34" charset="0"/>
              <a:ea typeface="Open Sans" charset="0"/>
              <a:cs typeface="Calibri" panose="020F0502020204030204" pitchFamily="34" charset="0"/>
            </a:endParaRPr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0" y="0"/>
            <a:ext cx="9481351" cy="992601"/>
          </a:xfrm>
          <a:prstGeom prst="rect">
            <a:avLst/>
          </a:prstGeom>
          <a:noFill/>
        </p:spPr>
        <p:txBody>
          <a:bodyPr vert="horz" lIns="36000" tIns="144000" rIns="91440" bIns="108000" rtlCol="0" anchor="ctr">
            <a:noAutofit/>
          </a:bodyPr>
          <a:lstStyle/>
          <a:p>
            <a:r>
              <a:rPr lang="it-IT"/>
              <a:t>SLIDE TITLE</a:t>
            </a:r>
          </a:p>
        </p:txBody>
      </p:sp>
      <p:sp>
        <p:nvSpPr>
          <p:cNvPr id="66" name="Espace réservé du numéro de diapositive 5">
            <a:extLst>
              <a:ext uri="{FF2B5EF4-FFF2-40B4-BE49-F238E27FC236}">
                <a16:creationId xmlns:a16="http://schemas.microsoft.com/office/drawing/2014/main" id="{5B08A92B-0740-9881-01E9-37A045129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3299" y="6433824"/>
            <a:ext cx="382919" cy="27699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4" name="Εικόνα 3" descr="Εικόνα που περιέχει κείμενο, υπαίθριος, θόλος&#10;&#10;Περιγραφή που δημιουργήθηκε αυτόματα">
            <a:extLst>
              <a:ext uri="{FF2B5EF4-FFF2-40B4-BE49-F238E27FC236}">
                <a16:creationId xmlns:a16="http://schemas.microsoft.com/office/drawing/2014/main" id="{0D94E969-0177-9282-A8B1-7B1DF7E3332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14247" y="6138616"/>
            <a:ext cx="912000" cy="684000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C4861A3-B8C9-AB42-0663-6A99F404B485}"/>
              </a:ext>
            </a:extLst>
          </p:cNvPr>
          <p:cNvCxnSpPr>
            <a:cxnSpLocks/>
          </p:cNvCxnSpPr>
          <p:nvPr userDrawn="1"/>
        </p:nvCxnSpPr>
        <p:spPr>
          <a:xfrm>
            <a:off x="0" y="1074346"/>
            <a:ext cx="9360000" cy="0"/>
          </a:xfrm>
          <a:prstGeom prst="line">
            <a:avLst/>
          </a:prstGeom>
          <a:ln w="57150" cap="rnd">
            <a:solidFill>
              <a:srgbClr val="2BABE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3B9B9296-A243-AE80-FF48-0F7F4DAFB678}"/>
              </a:ext>
            </a:extLst>
          </p:cNvPr>
          <p:cNvSpPr txBox="1">
            <a:spLocks/>
          </p:cNvSpPr>
          <p:nvPr userDrawn="1"/>
        </p:nvSpPr>
        <p:spPr>
          <a:xfrm>
            <a:off x="4656757" y="6367246"/>
            <a:ext cx="5244051" cy="358398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1" i="0" kern="1200">
                <a:solidFill>
                  <a:srgbClr val="27B2EB"/>
                </a:solidFill>
                <a:latin typeface="+mn-lt"/>
                <a:ea typeface="Open Sans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Flexibly Scalable Energy Efficient Networking</a:t>
            </a:r>
          </a:p>
        </p:txBody>
      </p:sp>
    </p:spTree>
    <p:extLst>
      <p:ext uri="{BB962C8B-B14F-4D97-AF65-F5344CB8AC3E}">
        <p14:creationId xmlns:p14="http://schemas.microsoft.com/office/powerpoint/2010/main" val="156784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64" r:id="rId5"/>
    <p:sldLayoutId id="2147483656" r:id="rId6"/>
    <p:sldLayoutId id="2147483659" r:id="rId7"/>
    <p:sldLayoutId id="2147483653" r:id="rId8"/>
    <p:sldLayoutId id="2147483665" r:id="rId9"/>
    <p:sldLayoutId id="2147483662" r:id="rId10"/>
  </p:sldLayoutIdLst>
  <p:hf hdr="0" ftr="0"/>
  <p:txStyles>
    <p:titleStyle>
      <a:lvl1pPr marL="404813" indent="0" algn="l" defTabSz="914400" rtl="0" eaLnBrk="1" latinLnBrk="0" hangingPunct="1">
        <a:lnSpc>
          <a:spcPts val="2240"/>
        </a:lnSpc>
        <a:spcBef>
          <a:spcPts val="600"/>
        </a:spcBef>
        <a:buNone/>
        <a:tabLst/>
        <a:defRPr sz="2000" b="1" i="0" kern="1200" cap="all" baseline="0">
          <a:solidFill>
            <a:srgbClr val="054D69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5EA92C-1E90-F49B-F54B-53DC1748B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59198-17E8-522F-7420-D7AD23E32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1D823-3C96-D146-69FD-70DC6EF9A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EC8BD-9B41-4A2B-92D4-1FE31B954BA1}" type="datetimeFigureOut">
              <a:rPr lang="el-GR" smtClean="0"/>
              <a:t>13/11/2023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81E9B-2FBB-8B40-DBE9-823272A81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99B18-A32A-A07E-822C-D48C174BE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F1F7C-D975-4A3A-B29B-0815000F7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594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ιμένου 1">
            <a:extLst>
              <a:ext uri="{FF2B5EF4-FFF2-40B4-BE49-F238E27FC236}">
                <a16:creationId xmlns:a16="http://schemas.microsoft.com/office/drawing/2014/main" id="{6ADD0706-53A6-D35D-996C-1DEEEA8D3D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TFS TECH Meeting</a:t>
            </a:r>
            <a:endParaRPr lang="el-GR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70B614C-5713-7D7D-4722-503F0F935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Panagiotis Famelis (</a:t>
            </a:r>
            <a:r>
              <a:rPr lang="en-GB" err="1"/>
              <a:t>Ubitech</a:t>
            </a:r>
            <a:r>
              <a:rPr lang="en-GB"/>
              <a:t>)</a:t>
            </a:r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81A271B-C41C-9296-EDE2-E16D0877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Implementation of ZSM Closed Loop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5363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2FF9F4-F322-C133-32F0-47BCFED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ZSM closed loop 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96F4-E73E-0545-AA74-BF5CB2D5C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AD801-6DAC-A9D6-A259-763A68F74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32" y="1185513"/>
            <a:ext cx="8196843" cy="49293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5D1A4-781F-78BD-5BF5-1E3FF29802CF}"/>
              </a:ext>
            </a:extLst>
          </p:cNvPr>
          <p:cNvSpPr/>
          <p:nvPr/>
        </p:nvSpPr>
        <p:spPr>
          <a:xfrm>
            <a:off x="2314575" y="2647950"/>
            <a:ext cx="1228725" cy="4953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Information</a:t>
            </a:r>
            <a:endParaRPr lang="el-GR" sz="1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37071-84C3-E56D-B8D6-EC7635AB4521}"/>
              </a:ext>
            </a:extLst>
          </p:cNvPr>
          <p:cNvSpPr/>
          <p:nvPr/>
        </p:nvSpPr>
        <p:spPr>
          <a:xfrm>
            <a:off x="7696200" y="4548455"/>
            <a:ext cx="1228725" cy="4953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Actions</a:t>
            </a:r>
            <a:endParaRPr lang="el-GR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5B9557-70F2-5F83-0BA8-8D38C647704B}"/>
              </a:ext>
            </a:extLst>
          </p:cNvPr>
          <p:cNvSpPr/>
          <p:nvPr/>
        </p:nvSpPr>
        <p:spPr>
          <a:xfrm>
            <a:off x="5276850" y="937863"/>
            <a:ext cx="1228725" cy="4953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Insights</a:t>
            </a:r>
            <a:endParaRPr lang="el-GR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B523D-199B-11D8-D7F2-8543C85C9FEE}"/>
              </a:ext>
            </a:extLst>
          </p:cNvPr>
          <p:cNvSpPr/>
          <p:nvPr/>
        </p:nvSpPr>
        <p:spPr>
          <a:xfrm>
            <a:off x="8420100" y="2647950"/>
            <a:ext cx="1228725" cy="4953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Workflows</a:t>
            </a:r>
            <a:endParaRPr lang="el-GR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126C04-E13F-11FC-9902-539D466E04FB}"/>
              </a:ext>
            </a:extLst>
          </p:cNvPr>
          <p:cNvSpPr/>
          <p:nvPr/>
        </p:nvSpPr>
        <p:spPr>
          <a:xfrm>
            <a:off x="3166729" y="4605687"/>
            <a:ext cx="1228725" cy="4953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Data</a:t>
            </a:r>
            <a:endParaRPr lang="el-GR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81F051-695A-72D9-02C3-AF2E0BC7E810}"/>
              </a:ext>
            </a:extLst>
          </p:cNvPr>
          <p:cNvSpPr txBox="1"/>
          <p:nvPr/>
        </p:nvSpPr>
        <p:spPr>
          <a:xfrm>
            <a:off x="301625" y="5170765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According to</a:t>
            </a:r>
          </a:p>
          <a:p>
            <a:r>
              <a:rPr lang="en-US">
                <a:effectLst/>
                <a:latin typeface="Arial" panose="020B0604020202020204" pitchFamily="34" charset="0"/>
              </a:rPr>
              <a:t>ETSI GS ZSM 009-1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369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2FF9F4-F322-C133-32F0-47BCFED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4495"/>
            <a:r>
              <a:rPr lang="en-US">
                <a:latin typeface="Arial"/>
                <a:ea typeface="Verdana"/>
                <a:cs typeface="Arial"/>
              </a:rPr>
              <a:t>Mapping to TFS (Initial Idea)</a:t>
            </a:r>
            <a:endParaRPr lang="el-GR">
              <a:latin typeface="Arial"/>
              <a:ea typeface="Verdana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96F4-E73E-0545-AA74-BF5CB2D5C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AD801-6DAC-A9D6-A259-763A68F74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32" y="1185513"/>
            <a:ext cx="8196843" cy="49293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3FCFC7-3AA2-601A-C9AC-ED227B823D63}"/>
              </a:ext>
            </a:extLst>
          </p:cNvPr>
          <p:cNvSpPr/>
          <p:nvPr/>
        </p:nvSpPr>
        <p:spPr>
          <a:xfrm>
            <a:off x="3114675" y="3810000"/>
            <a:ext cx="15240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Monitoring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DD825-F034-A172-8AA2-B80F0594DDD8}"/>
              </a:ext>
            </a:extLst>
          </p:cNvPr>
          <p:cNvSpPr/>
          <p:nvPr/>
        </p:nvSpPr>
        <p:spPr>
          <a:xfrm>
            <a:off x="7324725" y="3810000"/>
            <a:ext cx="15240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Service/SBI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BB1D0-3358-6A90-FFC3-C1AB18F098DB}"/>
              </a:ext>
            </a:extLst>
          </p:cNvPr>
          <p:cNvSpPr/>
          <p:nvPr/>
        </p:nvSpPr>
        <p:spPr>
          <a:xfrm>
            <a:off x="3114675" y="1454769"/>
            <a:ext cx="1524000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Analytics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1AD6D-C469-F968-6202-116A6E872DA7}"/>
              </a:ext>
            </a:extLst>
          </p:cNvPr>
          <p:cNvSpPr/>
          <p:nvPr/>
        </p:nvSpPr>
        <p:spPr>
          <a:xfrm>
            <a:off x="5219700" y="2627622"/>
            <a:ext cx="1524000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F0745AA-2702-4152-BC0B-56E3A193E5D1}"/>
              </a:ext>
            </a:extLst>
          </p:cNvPr>
          <p:cNvSpPr/>
          <p:nvPr/>
        </p:nvSpPr>
        <p:spPr>
          <a:xfrm rot="10800000">
            <a:off x="5219697" y="2627621"/>
            <a:ext cx="1524001" cy="523875"/>
          </a:xfrm>
          <a:prstGeom prst="rtTriangle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26B822-CC24-9A80-1DE4-925433C0965E}"/>
              </a:ext>
            </a:extLst>
          </p:cNvPr>
          <p:cNvSpPr txBox="1"/>
          <p:nvPr/>
        </p:nvSpPr>
        <p:spPr>
          <a:xfrm>
            <a:off x="5219697" y="2689503"/>
            <a:ext cx="15240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/>
              <a:t>DB</a:t>
            </a:r>
            <a:endParaRPr lang="el-GR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DFA43-4864-8072-7625-6F20A6B9EBE6}"/>
              </a:ext>
            </a:extLst>
          </p:cNvPr>
          <p:cNvSpPr/>
          <p:nvPr/>
        </p:nvSpPr>
        <p:spPr>
          <a:xfrm>
            <a:off x="7324725" y="2179800"/>
            <a:ext cx="15240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Policy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AD57AA-1892-EAE3-210A-18DCA1DC9D21}"/>
              </a:ext>
            </a:extLst>
          </p:cNvPr>
          <p:cNvSpPr/>
          <p:nvPr/>
        </p:nvSpPr>
        <p:spPr>
          <a:xfrm>
            <a:off x="7334250" y="1454768"/>
            <a:ext cx="1514477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Automation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419E6B-887C-2F65-1C14-C4635AA082E5}"/>
              </a:ext>
            </a:extLst>
          </p:cNvPr>
          <p:cNvSpPr/>
          <p:nvPr/>
        </p:nvSpPr>
        <p:spPr>
          <a:xfrm>
            <a:off x="7324725" y="1978641"/>
            <a:ext cx="1525286" cy="2252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+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57DB4C-EC42-F11E-EA74-97CDC9DE6256}"/>
              </a:ext>
            </a:extLst>
          </p:cNvPr>
          <p:cNvSpPr/>
          <p:nvPr/>
        </p:nvSpPr>
        <p:spPr>
          <a:xfrm>
            <a:off x="92562" y="4702021"/>
            <a:ext cx="1492250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New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53E4DA-7FBA-3639-3988-9D5148A1044B}"/>
              </a:ext>
            </a:extLst>
          </p:cNvPr>
          <p:cNvSpPr/>
          <p:nvPr/>
        </p:nvSpPr>
        <p:spPr>
          <a:xfrm>
            <a:off x="97567" y="5337604"/>
            <a:ext cx="1493109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220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2FF9F4-F322-C133-32F0-47BCFED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4495"/>
            <a:r>
              <a:rPr lang="en-US">
                <a:latin typeface="Arial"/>
                <a:ea typeface="Verdana"/>
                <a:cs typeface="Arial"/>
              </a:rPr>
              <a:t>Mapping to TFS (New Idea)</a:t>
            </a:r>
            <a:endParaRPr lang="el-GR">
              <a:latin typeface="Arial"/>
              <a:ea typeface="Verdana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96F4-E73E-0545-AA74-BF5CB2D5C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AD801-6DAC-A9D6-A259-763A68F74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32" y="1901741"/>
            <a:ext cx="7005859" cy="42131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3FCFC7-3AA2-601A-C9AC-ED227B823D63}"/>
              </a:ext>
            </a:extLst>
          </p:cNvPr>
          <p:cNvSpPr/>
          <p:nvPr/>
        </p:nvSpPr>
        <p:spPr>
          <a:xfrm>
            <a:off x="2990850" y="4143375"/>
            <a:ext cx="1309688" cy="4476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Monitoring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DD825-F034-A172-8AA2-B80F0594DDD8}"/>
              </a:ext>
            </a:extLst>
          </p:cNvPr>
          <p:cNvSpPr/>
          <p:nvPr/>
        </p:nvSpPr>
        <p:spPr>
          <a:xfrm>
            <a:off x="6591300" y="4135284"/>
            <a:ext cx="1304925" cy="465292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Service</a:t>
            </a:r>
            <a:endParaRPr lang="el-GR">
              <a:solidFill>
                <a:schemeClr val="tx1"/>
              </a:solidFill>
            </a:endParaRPr>
          </a:p>
          <a:p>
            <a:pPr algn="ctr"/>
            <a:r>
              <a:rPr lang="en-US">
                <a:solidFill>
                  <a:schemeClr val="tx1"/>
                </a:solidFill>
              </a:rPr>
              <a:t>/SBI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BB1D0-3358-6A90-FFC3-C1AB18F098DB}"/>
              </a:ext>
            </a:extLst>
          </p:cNvPr>
          <p:cNvSpPr/>
          <p:nvPr/>
        </p:nvSpPr>
        <p:spPr>
          <a:xfrm>
            <a:off x="2986087" y="2140570"/>
            <a:ext cx="1304926" cy="440706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Analytics</a:t>
            </a:r>
            <a:endParaRPr lang="el-GR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B862555-A048-41EA-2F72-68E21217DD23}"/>
              </a:ext>
            </a:extLst>
          </p:cNvPr>
          <p:cNvGrpSpPr/>
          <p:nvPr/>
        </p:nvGrpSpPr>
        <p:grpSpPr>
          <a:xfrm>
            <a:off x="4718651" y="3062377"/>
            <a:ext cx="1415000" cy="551112"/>
            <a:chOff x="5219696" y="2627621"/>
            <a:chExt cx="1524002" cy="52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A1AD6D-C469-F968-6202-116A6E872DA7}"/>
                </a:ext>
              </a:extLst>
            </p:cNvPr>
            <p:cNvSpPr/>
            <p:nvPr/>
          </p:nvSpPr>
          <p:spPr>
            <a:xfrm>
              <a:off x="5219696" y="2627622"/>
              <a:ext cx="1524000" cy="523875"/>
            </a:xfrm>
            <a:prstGeom prst="rect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>
                <a:solidFill>
                  <a:schemeClr val="tx1"/>
                </a:solidFill>
              </a:endParaRPr>
            </a:p>
          </p:txBody>
        </p:sp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DF0745AA-2702-4152-BC0B-56E3A193E5D1}"/>
                </a:ext>
              </a:extLst>
            </p:cNvPr>
            <p:cNvSpPr/>
            <p:nvPr/>
          </p:nvSpPr>
          <p:spPr>
            <a:xfrm rot="10800000">
              <a:off x="5219697" y="2627621"/>
              <a:ext cx="1524001" cy="523875"/>
            </a:xfrm>
            <a:prstGeom prst="rtTriangle">
              <a:avLst/>
            </a:prstGeom>
            <a:solidFill>
              <a:srgbClr val="D6DDE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26B822-CC24-9A80-1DE4-925433C0965E}"/>
                </a:ext>
              </a:extLst>
            </p:cNvPr>
            <p:cNvSpPr txBox="1"/>
            <p:nvPr/>
          </p:nvSpPr>
          <p:spPr>
            <a:xfrm>
              <a:off x="5219697" y="2680157"/>
              <a:ext cx="1524000" cy="4188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/>
                <a:t>DB</a:t>
              </a:r>
              <a:endParaRPr lang="el-GR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80DFA43-4864-8072-7625-6F20A6B9EBE6}"/>
              </a:ext>
            </a:extLst>
          </p:cNvPr>
          <p:cNvSpPr/>
          <p:nvPr/>
        </p:nvSpPr>
        <p:spPr>
          <a:xfrm>
            <a:off x="6562725" y="2103744"/>
            <a:ext cx="13335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Policy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57DB4C-EC42-F11E-EA74-97CDC9DE6256}"/>
              </a:ext>
            </a:extLst>
          </p:cNvPr>
          <p:cNvSpPr/>
          <p:nvPr/>
        </p:nvSpPr>
        <p:spPr>
          <a:xfrm>
            <a:off x="92562" y="4702021"/>
            <a:ext cx="1492250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New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53E4DA-7FBA-3639-3988-9D5148A1044B}"/>
              </a:ext>
            </a:extLst>
          </p:cNvPr>
          <p:cNvSpPr/>
          <p:nvPr/>
        </p:nvSpPr>
        <p:spPr>
          <a:xfrm>
            <a:off x="97567" y="5337604"/>
            <a:ext cx="1493109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11" name="Google Shape;385;g21397994782_16_128">
            <a:extLst>
              <a:ext uri="{FF2B5EF4-FFF2-40B4-BE49-F238E27FC236}">
                <a16:creationId xmlns:a16="http://schemas.microsoft.com/office/drawing/2014/main" id="{1643B6A8-1B90-70FA-9E2B-306D91530171}"/>
              </a:ext>
            </a:extLst>
          </p:cNvPr>
          <p:cNvSpPr txBox="1">
            <a:spLocks noGrp="1"/>
          </p:cNvSpPr>
          <p:nvPr/>
        </p:nvSpPr>
        <p:spPr>
          <a:xfrm>
            <a:off x="9404078" y="3197824"/>
            <a:ext cx="2787922" cy="2659511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Automation acts as a Frontend of the ZSM Loop.</a:t>
            </a:r>
          </a:p>
          <a:p>
            <a:r>
              <a:rPr lang="en-US" sz="2000"/>
              <a:t>Thus, it is “outside” of the ZSM Loop.</a:t>
            </a:r>
          </a:p>
          <a:p>
            <a:r>
              <a:rPr lang="en-US" sz="2000"/>
              <a:t>Or maybe “</a:t>
            </a:r>
            <a:r>
              <a:rPr lang="en-US" sz="2000" b="1"/>
              <a:t>over</a:t>
            </a:r>
            <a:r>
              <a:rPr lang="en-US" sz="2000"/>
              <a:t>” the ZSM loop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BFE425-DEFC-2577-FBE0-C4F313AF40F5}"/>
              </a:ext>
            </a:extLst>
          </p:cNvPr>
          <p:cNvSpPr/>
          <p:nvPr/>
        </p:nvSpPr>
        <p:spPr>
          <a:xfrm>
            <a:off x="1175660" y="997065"/>
            <a:ext cx="8592449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Automation</a:t>
            </a:r>
            <a:endParaRPr lang="el-GR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8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2FF9F4-F322-C133-32F0-47BCFED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4495"/>
            <a:r>
              <a:rPr lang="en-US">
                <a:latin typeface="Arial"/>
                <a:ea typeface="Verdana"/>
                <a:cs typeface="Arial"/>
              </a:rPr>
              <a:t>Mapping to TFS (New Idea)</a:t>
            </a:r>
            <a:endParaRPr lang="el-GR">
              <a:latin typeface="Arial"/>
              <a:ea typeface="Verdana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96F4-E73E-0545-AA74-BF5CB2D5C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AD801-6DAC-A9D6-A259-763A68F74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32" y="1901741"/>
            <a:ext cx="7005859" cy="42131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3FCFC7-3AA2-601A-C9AC-ED227B823D63}"/>
              </a:ext>
            </a:extLst>
          </p:cNvPr>
          <p:cNvSpPr/>
          <p:nvPr/>
        </p:nvSpPr>
        <p:spPr>
          <a:xfrm>
            <a:off x="2990850" y="4143375"/>
            <a:ext cx="1309688" cy="4476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Monitoring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DD825-F034-A172-8AA2-B80F0594DDD8}"/>
              </a:ext>
            </a:extLst>
          </p:cNvPr>
          <p:cNvSpPr/>
          <p:nvPr/>
        </p:nvSpPr>
        <p:spPr>
          <a:xfrm>
            <a:off x="6591300" y="4135284"/>
            <a:ext cx="1304925" cy="465292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Service</a:t>
            </a:r>
            <a:endParaRPr lang="el-GR">
              <a:solidFill>
                <a:schemeClr val="tx1"/>
              </a:solidFill>
            </a:endParaRPr>
          </a:p>
          <a:p>
            <a:pPr algn="ctr"/>
            <a:r>
              <a:rPr lang="en-US">
                <a:solidFill>
                  <a:schemeClr val="tx1"/>
                </a:solidFill>
              </a:rPr>
              <a:t>/SBI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BB1D0-3358-6A90-FFC3-C1AB18F098DB}"/>
              </a:ext>
            </a:extLst>
          </p:cNvPr>
          <p:cNvSpPr/>
          <p:nvPr/>
        </p:nvSpPr>
        <p:spPr>
          <a:xfrm>
            <a:off x="2986087" y="2140570"/>
            <a:ext cx="1304926" cy="440706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Analytics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DFA43-4864-8072-7625-6F20A6B9EBE6}"/>
              </a:ext>
            </a:extLst>
          </p:cNvPr>
          <p:cNvSpPr/>
          <p:nvPr/>
        </p:nvSpPr>
        <p:spPr>
          <a:xfrm>
            <a:off x="6562725" y="2103744"/>
            <a:ext cx="13335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Policy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AD57AA-1892-EAE3-210A-18DCA1DC9D21}"/>
              </a:ext>
            </a:extLst>
          </p:cNvPr>
          <p:cNvSpPr/>
          <p:nvPr/>
        </p:nvSpPr>
        <p:spPr>
          <a:xfrm>
            <a:off x="1175660" y="997065"/>
            <a:ext cx="8592449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Automation</a:t>
            </a:r>
            <a:endParaRPr lang="el-GR" sz="2000">
              <a:solidFill>
                <a:schemeClr val="tx1"/>
              </a:solidFill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C0587B95-D68C-A31C-B136-1D9FAD920947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 flipH="1" flipV="1">
            <a:off x="1175660" y="1259003"/>
            <a:ext cx="2180014" cy="2884372"/>
          </a:xfrm>
          <a:prstGeom prst="bentConnector4">
            <a:avLst>
              <a:gd name="adj1" fmla="val -18796"/>
              <a:gd name="adj2" fmla="val 9252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AD56A0B-8C03-9D01-09EC-A9C9A77704EF}"/>
              </a:ext>
            </a:extLst>
          </p:cNvPr>
          <p:cNvCxnSpPr>
            <a:cxnSpLocks/>
            <a:stCxn id="12" idx="1"/>
            <a:endCxn id="10" idx="0"/>
          </p:cNvCxnSpPr>
          <p:nvPr/>
        </p:nvCxnSpPr>
        <p:spPr>
          <a:xfrm rot="10800000" flipH="1" flipV="1">
            <a:off x="1175660" y="1259002"/>
            <a:ext cx="2462890" cy="881567"/>
          </a:xfrm>
          <a:prstGeom prst="bentConnector4">
            <a:avLst>
              <a:gd name="adj1" fmla="val -9282"/>
              <a:gd name="adj2" fmla="val 648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5679B649-9766-11BB-7DD7-4F465BEB8A72}"/>
              </a:ext>
            </a:extLst>
          </p:cNvPr>
          <p:cNvCxnSpPr>
            <a:cxnSpLocks/>
            <a:stCxn id="12" idx="1"/>
            <a:endCxn id="7" idx="0"/>
          </p:cNvCxnSpPr>
          <p:nvPr/>
        </p:nvCxnSpPr>
        <p:spPr>
          <a:xfrm rot="10800000" flipH="1" flipV="1">
            <a:off x="1175659" y="1259002"/>
            <a:ext cx="6053815" cy="844741"/>
          </a:xfrm>
          <a:prstGeom prst="bentConnector4">
            <a:avLst>
              <a:gd name="adj1" fmla="val -1069"/>
              <a:gd name="adj2" fmla="val 5018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20FC80E-A1C7-5F1B-2D3F-E1FBF97D4B4C}"/>
              </a:ext>
            </a:extLst>
          </p:cNvPr>
          <p:cNvSpPr txBox="1"/>
          <p:nvPr/>
        </p:nvSpPr>
        <p:spPr>
          <a:xfrm>
            <a:off x="1100913" y="1812764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Set Analysis</a:t>
            </a:r>
            <a:endParaRPr lang="el-GR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35428D-95F3-14C9-9D21-BE5350CDC53A}"/>
              </a:ext>
            </a:extLst>
          </p:cNvPr>
          <p:cNvSpPr txBox="1"/>
          <p:nvPr/>
        </p:nvSpPr>
        <p:spPr>
          <a:xfrm>
            <a:off x="5959415" y="167941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Set Policy</a:t>
            </a:r>
            <a:endParaRPr lang="el-G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37ADAF-2343-813B-11CD-95B36BEA74A1}"/>
              </a:ext>
            </a:extLst>
          </p:cNvPr>
          <p:cNvSpPr txBox="1"/>
          <p:nvPr/>
        </p:nvSpPr>
        <p:spPr>
          <a:xfrm>
            <a:off x="1100913" y="394728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Set KPI</a:t>
            </a:r>
            <a:endParaRPr lang="el-GR"/>
          </a:p>
        </p:txBody>
      </p:sp>
      <p:sp>
        <p:nvSpPr>
          <p:cNvPr id="43" name="Google Shape;385;g21397994782_16_128">
            <a:extLst>
              <a:ext uri="{FF2B5EF4-FFF2-40B4-BE49-F238E27FC236}">
                <a16:creationId xmlns:a16="http://schemas.microsoft.com/office/drawing/2014/main" id="{708AD5AD-3AD1-BF98-669D-18F695A47E34}"/>
              </a:ext>
            </a:extLst>
          </p:cNvPr>
          <p:cNvSpPr txBox="1">
            <a:spLocks noGrp="1"/>
          </p:cNvSpPr>
          <p:nvPr/>
        </p:nvSpPr>
        <p:spPr>
          <a:xfrm>
            <a:off x="9404078" y="3197824"/>
            <a:ext cx="2787922" cy="2659511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Based on the input, it creates the necessary KPIs, Analyses and Policies.</a:t>
            </a:r>
          </a:p>
          <a:p>
            <a:r>
              <a:rPr lang="en-US" sz="2000"/>
              <a:t>The first version can simply work as an organizer.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C3929B6-C09D-3ADC-F332-E8D1E154B204}"/>
              </a:ext>
            </a:extLst>
          </p:cNvPr>
          <p:cNvGrpSpPr/>
          <p:nvPr/>
        </p:nvGrpSpPr>
        <p:grpSpPr>
          <a:xfrm>
            <a:off x="4718651" y="3062377"/>
            <a:ext cx="1415000" cy="551112"/>
            <a:chOff x="5219696" y="2627621"/>
            <a:chExt cx="1524002" cy="52387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C5763A7-2CE8-A97D-7EFC-43CCAAFC5036}"/>
                </a:ext>
              </a:extLst>
            </p:cNvPr>
            <p:cNvSpPr/>
            <p:nvPr/>
          </p:nvSpPr>
          <p:spPr>
            <a:xfrm>
              <a:off x="5219696" y="2627622"/>
              <a:ext cx="1524000" cy="523875"/>
            </a:xfrm>
            <a:prstGeom prst="rect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>
                <a:solidFill>
                  <a:schemeClr val="tx1"/>
                </a:solidFill>
              </a:endParaRPr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2249E5EB-C6AF-A806-2324-2209FE30E0AE}"/>
                </a:ext>
              </a:extLst>
            </p:cNvPr>
            <p:cNvSpPr/>
            <p:nvPr/>
          </p:nvSpPr>
          <p:spPr>
            <a:xfrm rot="10800000">
              <a:off x="5219697" y="2627621"/>
              <a:ext cx="1524001" cy="523875"/>
            </a:xfrm>
            <a:prstGeom prst="rtTriangle">
              <a:avLst/>
            </a:prstGeom>
            <a:solidFill>
              <a:srgbClr val="D6DDE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76E1A8-ACB1-E431-00F0-63C2919E3016}"/>
                </a:ext>
              </a:extLst>
            </p:cNvPr>
            <p:cNvSpPr txBox="1"/>
            <p:nvPr/>
          </p:nvSpPr>
          <p:spPr>
            <a:xfrm>
              <a:off x="5219697" y="2680157"/>
              <a:ext cx="1524000" cy="4188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/>
                <a:t>DB</a:t>
              </a:r>
              <a:endParaRPr lang="el-GR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8FCB8B7-67C5-6E7D-6568-B9DA1D303A83}"/>
              </a:ext>
            </a:extLst>
          </p:cNvPr>
          <p:cNvSpPr/>
          <p:nvPr/>
        </p:nvSpPr>
        <p:spPr>
          <a:xfrm>
            <a:off x="92562" y="4702021"/>
            <a:ext cx="1492250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New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975021F-4B95-AF47-F101-75FF222B1F16}"/>
              </a:ext>
            </a:extLst>
          </p:cNvPr>
          <p:cNvSpPr/>
          <p:nvPr/>
        </p:nvSpPr>
        <p:spPr>
          <a:xfrm>
            <a:off x="97567" y="5337604"/>
            <a:ext cx="1493109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Component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458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2FF9F4-F322-C133-32F0-47BCFED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4495"/>
            <a:r>
              <a:rPr lang="en-US">
                <a:latin typeface="Arial"/>
                <a:ea typeface="Verdana"/>
                <a:cs typeface="Arial"/>
              </a:rPr>
              <a:t>Alarm loops</a:t>
            </a:r>
            <a:endParaRPr lang="el-GR">
              <a:latin typeface="Arial"/>
              <a:ea typeface="Verdana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296F4-E73E-0545-AA74-BF5CB2D5C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BB1D0-3358-6A90-FFC3-C1AB18F098DB}"/>
              </a:ext>
            </a:extLst>
          </p:cNvPr>
          <p:cNvSpPr/>
          <p:nvPr/>
        </p:nvSpPr>
        <p:spPr>
          <a:xfrm>
            <a:off x="3617528" y="4158585"/>
            <a:ext cx="1304926" cy="440706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Analytics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DFA43-4864-8072-7625-6F20A6B9EBE6}"/>
              </a:ext>
            </a:extLst>
          </p:cNvPr>
          <p:cNvSpPr/>
          <p:nvPr/>
        </p:nvSpPr>
        <p:spPr>
          <a:xfrm>
            <a:off x="7143521" y="4117000"/>
            <a:ext cx="1333500" cy="5238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Policy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AD57AA-1892-EAE3-210A-18DCA1DC9D21}"/>
              </a:ext>
            </a:extLst>
          </p:cNvPr>
          <p:cNvSpPr/>
          <p:nvPr/>
        </p:nvSpPr>
        <p:spPr>
          <a:xfrm>
            <a:off x="1175660" y="1185233"/>
            <a:ext cx="8592449" cy="5238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Automation</a:t>
            </a:r>
            <a:endParaRPr lang="el-GR" sz="200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0FC80E-A1C7-5F1B-2D3F-E1FBF97D4B4C}"/>
              </a:ext>
            </a:extLst>
          </p:cNvPr>
          <p:cNvSpPr txBox="1"/>
          <p:nvPr/>
        </p:nvSpPr>
        <p:spPr>
          <a:xfrm>
            <a:off x="687892" y="4037219"/>
            <a:ext cx="2082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Set (new) Analysis</a:t>
            </a:r>
            <a:endParaRPr lang="el-GR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35428D-95F3-14C9-9D21-BE5350CDC53A}"/>
              </a:ext>
            </a:extLst>
          </p:cNvPr>
          <p:cNvSpPr txBox="1"/>
          <p:nvPr/>
        </p:nvSpPr>
        <p:spPr>
          <a:xfrm>
            <a:off x="903430" y="3333405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Set (new) Policy</a:t>
            </a:r>
            <a:endParaRPr lang="el-G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A55E49B-87BB-EB40-B6CA-71100D17F20B}"/>
              </a:ext>
            </a:extLst>
          </p:cNvPr>
          <p:cNvSpPr/>
          <p:nvPr/>
        </p:nvSpPr>
        <p:spPr>
          <a:xfrm>
            <a:off x="5744115" y="4008162"/>
            <a:ext cx="809893" cy="3008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Alarms</a:t>
            </a:r>
            <a:endParaRPr lang="el-GR" sz="12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4AFC79F-D1C7-4009-2E74-92B5565286B6}"/>
              </a:ext>
            </a:extLst>
          </p:cNvPr>
          <p:cNvCxnSpPr>
            <a:stCxn id="10" idx="3"/>
            <a:endCxn id="7" idx="1"/>
          </p:cNvCxnSpPr>
          <p:nvPr/>
        </p:nvCxnSpPr>
        <p:spPr>
          <a:xfrm>
            <a:off x="4922454" y="4378938"/>
            <a:ext cx="22210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4826D25-6D39-A660-A7DE-1186C4D4154C}"/>
              </a:ext>
            </a:extLst>
          </p:cNvPr>
          <p:cNvSpPr/>
          <p:nvPr/>
        </p:nvSpPr>
        <p:spPr>
          <a:xfrm>
            <a:off x="3612766" y="5011036"/>
            <a:ext cx="1309688" cy="447675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Monitoring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9F70A6-4622-34A8-B1BC-4BB6D8E64B35}"/>
              </a:ext>
            </a:extLst>
          </p:cNvPr>
          <p:cNvSpPr/>
          <p:nvPr/>
        </p:nvSpPr>
        <p:spPr>
          <a:xfrm>
            <a:off x="7157808" y="5002228"/>
            <a:ext cx="1304925" cy="465292"/>
          </a:xfrm>
          <a:prstGeom prst="rect">
            <a:avLst/>
          </a:prstGeom>
          <a:solidFill>
            <a:srgbClr val="D6DD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Service</a:t>
            </a:r>
            <a:endParaRPr lang="el-GR">
              <a:solidFill>
                <a:schemeClr val="tx1"/>
              </a:solidFill>
            </a:endParaRPr>
          </a:p>
          <a:p>
            <a:pPr algn="ctr"/>
            <a:r>
              <a:rPr lang="en-US">
                <a:solidFill>
                  <a:schemeClr val="tx1"/>
                </a:solidFill>
              </a:rPr>
              <a:t>/SBI</a:t>
            </a:r>
            <a:endParaRPr lang="el-GR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AAE575C-2167-1906-259E-421EE3A08598}"/>
              </a:ext>
            </a:extLst>
          </p:cNvPr>
          <p:cNvCxnSpPr>
            <a:stCxn id="26" idx="0"/>
            <a:endCxn id="10" idx="2"/>
          </p:cNvCxnSpPr>
          <p:nvPr/>
        </p:nvCxnSpPr>
        <p:spPr>
          <a:xfrm flipV="1">
            <a:off x="4267610" y="4599291"/>
            <a:ext cx="2381" cy="411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6AB7FE9-D699-4B11-49FA-78C3ACA86969}"/>
              </a:ext>
            </a:extLst>
          </p:cNvPr>
          <p:cNvCxnSpPr>
            <a:stCxn id="7" idx="2"/>
            <a:endCxn id="33" idx="0"/>
          </p:cNvCxnSpPr>
          <p:nvPr/>
        </p:nvCxnSpPr>
        <p:spPr>
          <a:xfrm>
            <a:off x="7810271" y="4640875"/>
            <a:ext cx="0" cy="361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E6EC8EB-9C34-4799-CE34-EF71C9F04688}"/>
              </a:ext>
            </a:extLst>
          </p:cNvPr>
          <p:cNvCxnSpPr>
            <a:stCxn id="33" idx="1"/>
            <a:endCxn id="26" idx="3"/>
          </p:cNvCxnSpPr>
          <p:nvPr/>
        </p:nvCxnSpPr>
        <p:spPr>
          <a:xfrm flipH="1">
            <a:off x="4922454" y="5234874"/>
            <a:ext cx="2235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BEA6464-2A95-1339-3A59-E0F3EE63C734}"/>
              </a:ext>
            </a:extLst>
          </p:cNvPr>
          <p:cNvSpPr txBox="1"/>
          <p:nvPr/>
        </p:nvSpPr>
        <p:spPr>
          <a:xfrm>
            <a:off x="481528" y="4874326"/>
            <a:ext cx="182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Set (new) KPI</a:t>
            </a:r>
            <a:endParaRPr lang="el-GR"/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92A77583-0152-C76A-394B-6CDD162A4303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rot="5400000" flipH="1" flipV="1">
            <a:off x="3646200" y="2332900"/>
            <a:ext cx="2449477" cy="1201894"/>
          </a:xfrm>
          <a:prstGeom prst="bentConnector3">
            <a:avLst>
              <a:gd name="adj1" fmla="val 58452"/>
            </a:avLst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7F6CFF75-94B3-D27F-D6CD-73254E31F281}"/>
              </a:ext>
            </a:extLst>
          </p:cNvPr>
          <p:cNvCxnSpPr>
            <a:stCxn id="12" idx="1"/>
            <a:endCxn id="10" idx="1"/>
          </p:cNvCxnSpPr>
          <p:nvPr/>
        </p:nvCxnSpPr>
        <p:spPr>
          <a:xfrm rot="10800000" flipH="1" flipV="1">
            <a:off x="1175660" y="1447170"/>
            <a:ext cx="2441868" cy="2931767"/>
          </a:xfrm>
          <a:prstGeom prst="bentConnector3">
            <a:avLst>
              <a:gd name="adj1" fmla="val -1819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9B057F90-0272-1DF2-8075-28559BDE3648}"/>
              </a:ext>
            </a:extLst>
          </p:cNvPr>
          <p:cNvCxnSpPr>
            <a:stCxn id="12" idx="1"/>
            <a:endCxn id="26" idx="1"/>
          </p:cNvCxnSpPr>
          <p:nvPr/>
        </p:nvCxnSpPr>
        <p:spPr>
          <a:xfrm rot="10800000" flipH="1" flipV="1">
            <a:off x="1175660" y="1447170"/>
            <a:ext cx="2437106" cy="3787703"/>
          </a:xfrm>
          <a:prstGeom prst="bentConnector3">
            <a:avLst>
              <a:gd name="adj1" fmla="val -2707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5805034A-B65F-9C4B-B3F5-8500CD3A56C9}"/>
              </a:ext>
            </a:extLst>
          </p:cNvPr>
          <p:cNvCxnSpPr>
            <a:stCxn id="12" idx="1"/>
            <a:endCxn id="7" idx="0"/>
          </p:cNvCxnSpPr>
          <p:nvPr/>
        </p:nvCxnSpPr>
        <p:spPr>
          <a:xfrm rot="10800000" flipH="1" flipV="1">
            <a:off x="1175659" y="1447170"/>
            <a:ext cx="6634611" cy="2669829"/>
          </a:xfrm>
          <a:prstGeom prst="bentConnector4">
            <a:avLst>
              <a:gd name="adj1" fmla="val -3446"/>
              <a:gd name="adj2" fmla="val 830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Arrow: Curved Down 104">
            <a:extLst>
              <a:ext uri="{FF2B5EF4-FFF2-40B4-BE49-F238E27FC236}">
                <a16:creationId xmlns:a16="http://schemas.microsoft.com/office/drawing/2014/main" id="{E0D864F9-DBD9-9C75-2D61-E5B8B2AD1A4F}"/>
              </a:ext>
            </a:extLst>
          </p:cNvPr>
          <p:cNvSpPr/>
          <p:nvPr/>
        </p:nvSpPr>
        <p:spPr>
          <a:xfrm flipH="1">
            <a:off x="1430319" y="1246528"/>
            <a:ext cx="2792755" cy="1060336"/>
          </a:xfrm>
          <a:prstGeom prst="curvedDownArrow">
            <a:avLst>
              <a:gd name="adj1" fmla="val 2660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07" name="Arrow: Curved Down 106">
            <a:extLst>
              <a:ext uri="{FF2B5EF4-FFF2-40B4-BE49-F238E27FC236}">
                <a16:creationId xmlns:a16="http://schemas.microsoft.com/office/drawing/2014/main" id="{3357695E-6B95-5202-645A-FC42CF88BAD3}"/>
              </a:ext>
            </a:extLst>
          </p:cNvPr>
          <p:cNvSpPr/>
          <p:nvPr/>
        </p:nvSpPr>
        <p:spPr>
          <a:xfrm rot="10800000" flipH="1">
            <a:off x="1529206" y="2391413"/>
            <a:ext cx="2792755" cy="1060336"/>
          </a:xfrm>
          <a:prstGeom prst="curvedDownArrow">
            <a:avLst>
              <a:gd name="adj1" fmla="val 2660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9911411-A8B2-22E7-BE4A-F328A5905858}"/>
              </a:ext>
            </a:extLst>
          </p:cNvPr>
          <p:cNvSpPr/>
          <p:nvPr/>
        </p:nvSpPr>
        <p:spPr>
          <a:xfrm>
            <a:off x="4377011" y="2341207"/>
            <a:ext cx="809893" cy="3008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Alarms</a:t>
            </a:r>
            <a:endParaRPr lang="el-GR" sz="1200"/>
          </a:p>
        </p:txBody>
      </p:sp>
      <p:sp>
        <p:nvSpPr>
          <p:cNvPr id="110" name="Arrow: Curved Down 109">
            <a:extLst>
              <a:ext uri="{FF2B5EF4-FFF2-40B4-BE49-F238E27FC236}">
                <a16:creationId xmlns:a16="http://schemas.microsoft.com/office/drawing/2014/main" id="{B39F76F3-DC76-077B-95F5-DD4102AD3E46}"/>
              </a:ext>
            </a:extLst>
          </p:cNvPr>
          <p:cNvSpPr/>
          <p:nvPr/>
        </p:nvSpPr>
        <p:spPr>
          <a:xfrm>
            <a:off x="5331125" y="4349647"/>
            <a:ext cx="1688396" cy="524680"/>
          </a:xfrm>
          <a:prstGeom prst="curved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12" name="Arrow: Curved Down 111">
            <a:extLst>
              <a:ext uri="{FF2B5EF4-FFF2-40B4-BE49-F238E27FC236}">
                <a16:creationId xmlns:a16="http://schemas.microsoft.com/office/drawing/2014/main" id="{0443DD9B-2888-0C4B-01EA-7E5DC87067D4}"/>
              </a:ext>
            </a:extLst>
          </p:cNvPr>
          <p:cNvSpPr/>
          <p:nvPr/>
        </p:nvSpPr>
        <p:spPr>
          <a:xfrm rot="10800000">
            <a:off x="5282307" y="4972534"/>
            <a:ext cx="1688396" cy="524680"/>
          </a:xfrm>
          <a:prstGeom prst="curved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15" name="Google Shape;385;g21397994782_16_128">
            <a:extLst>
              <a:ext uri="{FF2B5EF4-FFF2-40B4-BE49-F238E27FC236}">
                <a16:creationId xmlns:a16="http://schemas.microsoft.com/office/drawing/2014/main" id="{107D6842-53C2-B790-F032-97C61B459EB9}"/>
              </a:ext>
            </a:extLst>
          </p:cNvPr>
          <p:cNvSpPr txBox="1">
            <a:spLocks noGrp="1"/>
          </p:cNvSpPr>
          <p:nvPr/>
        </p:nvSpPr>
        <p:spPr>
          <a:xfrm>
            <a:off x="8727184" y="1901740"/>
            <a:ext cx="3464816" cy="3955595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7970" indent="-267970"/>
            <a:r>
              <a:rPr lang="en-US" sz="2000"/>
              <a:t>Two distinct loops should be eventually implemented.</a:t>
            </a:r>
            <a:endParaRPr lang="en-US"/>
          </a:p>
          <a:p>
            <a:pPr marL="267970" indent="-267970"/>
            <a:r>
              <a:rPr lang="en-US" sz="2000"/>
              <a:t>ZSM Loop which acts according to ETSI ZSM.</a:t>
            </a:r>
          </a:p>
          <a:p>
            <a:pPr marL="267970" indent="-267970"/>
            <a:r>
              <a:rPr lang="en-US" sz="2000">
                <a:latin typeface="Arial"/>
                <a:ea typeface="Open Sans"/>
                <a:cs typeface="Arial"/>
              </a:rPr>
              <a:t>Automation Loop which may alter the ZSM parameters, spawn another ZSM Loop, etc.</a:t>
            </a:r>
          </a:p>
        </p:txBody>
      </p:sp>
    </p:spTree>
    <p:extLst>
      <p:ext uri="{BB962C8B-B14F-4D97-AF65-F5344CB8AC3E}">
        <p14:creationId xmlns:p14="http://schemas.microsoft.com/office/powerpoint/2010/main" val="263325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85;g21397994782_16_128">
            <a:extLst>
              <a:ext uri="{FF2B5EF4-FFF2-40B4-BE49-F238E27FC236}">
                <a16:creationId xmlns:a16="http://schemas.microsoft.com/office/drawing/2014/main" id="{8D2D1464-2151-156F-2B73-8ACDB445FB1D}"/>
              </a:ext>
            </a:extLst>
          </p:cNvPr>
          <p:cNvSpPr txBox="1">
            <a:spLocks noGrp="1"/>
          </p:cNvSpPr>
          <p:nvPr/>
        </p:nvSpPr>
        <p:spPr>
          <a:xfrm>
            <a:off x="8307239" y="0"/>
            <a:ext cx="3884762" cy="3545457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1293E3"/>
              </a:buClr>
              <a:buFont typeface="Arial" panose="020B0604020202020204" pitchFamily="34" charset="0"/>
              <a:buChar char="•"/>
              <a:tabLst/>
              <a:defRPr sz="2400" b="0" i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 algn="l" defTabSz="914400" rtl="0" eaLnBrk="1" latinLnBrk="0" hangingPunct="1">
              <a:lnSpc>
                <a:spcPct val="90000"/>
              </a:lnSpc>
              <a:spcBef>
                <a:spcPts val="1700"/>
              </a:spcBef>
              <a:buClr>
                <a:srgbClr val="1293E3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Automation can subscribe to different Analysis from Policy.</a:t>
            </a:r>
          </a:p>
          <a:p>
            <a:endParaRPr lang="en-US" sz="2000"/>
          </a:p>
          <a:p>
            <a:r>
              <a:rPr lang="en-US" sz="2000"/>
              <a:t>The specific communication between Monitoring, Analytics and Policy should be re-examined.</a:t>
            </a:r>
          </a:p>
          <a:p>
            <a:pPr lvl="1"/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</a:rPr>
              <a:t>Currently Policy Creation implies Alarm Creation too.</a:t>
            </a:r>
          </a:p>
        </p:txBody>
      </p:sp>
      <p:pic>
        <p:nvPicPr>
          <p:cNvPr id="9" name="Picture 8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2F5D718-5E42-369F-C0FF-619FEDABB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0" y="0"/>
            <a:ext cx="7368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6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5BC34F-E9F4-9D42-83A3-415673C9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9390"/>
            <a:ext cx="8720557" cy="950976"/>
          </a:xfrm>
        </p:spPr>
        <p:txBody>
          <a:bodyPr rIns="0"/>
          <a:lstStyle/>
          <a:p>
            <a:r>
              <a:rPr lang="it-CH"/>
              <a:t>PROJECT CONSORTIUM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F9AF803-D693-9346-80F8-2A2169887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948E48-1704-8A46-9190-E09A1DFCD82D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94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heme/theme1.xml><?xml version="1.0" encoding="utf-8"?>
<a:theme xmlns:a="http://schemas.openxmlformats.org/drawingml/2006/main" name="FLEX-SCALE_Presentation_Template">
  <a:themeElements>
    <a:clrScheme name="Μπλε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D20C673-0830-4284-8E1C-0BEF47CF7523}" vid="{14C3A21E-F83A-46BA-890C-FE7E384D6E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543C129930E4F93CC52EFC0A604E7" ma:contentTypeVersion="11" ma:contentTypeDescription="Create a new document." ma:contentTypeScope="" ma:versionID="2e800efa42178d2062b121c2196d1b79">
  <xsd:schema xmlns:xsd="http://www.w3.org/2001/XMLSchema" xmlns:xs="http://www.w3.org/2001/XMLSchema" xmlns:p="http://schemas.microsoft.com/office/2006/metadata/properties" xmlns:ns2="7151d74f-30b8-4289-a8d2-c11e9a3d04bd" xmlns:ns3="a00adcf9-4955-4fbd-83e8-a18e231265ac" targetNamespace="http://schemas.microsoft.com/office/2006/metadata/properties" ma:root="true" ma:fieldsID="57390626565da067b4e854bbd816bf70" ns2:_="" ns3:_="">
    <xsd:import namespace="7151d74f-30b8-4289-a8d2-c11e9a3d04bd"/>
    <xsd:import namespace="a00adcf9-4955-4fbd-83e8-a18e231265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1d74f-30b8-4289-a8d2-c11e9a3d04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f2828eb-5cbf-48e4-bd3a-96b67d042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adcf9-4955-4fbd-83e8-a18e231265a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8162d0b-ef72-4147-8f69-367e40688ecc}" ma:internalName="TaxCatchAll" ma:showField="CatchAllData" ma:web="a00adcf9-4955-4fbd-83e8-a18e231265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0adcf9-4955-4fbd-83e8-a18e231265ac" xsi:nil="true"/>
    <lcf76f155ced4ddcb4097134ff3c332f xmlns="7151d74f-30b8-4289-a8d2-c11e9a3d04b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5A5CCF-6D86-449C-8F7E-E8848A85F507}">
  <ds:schemaRefs>
    <ds:schemaRef ds:uri="7151d74f-30b8-4289-a8d2-c11e9a3d04bd"/>
    <ds:schemaRef ds:uri="a00adcf9-4955-4fbd-83e8-a18e231265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B93999B-B8FE-4709-A756-1E127ECCFF73}">
  <ds:schemaRefs>
    <ds:schemaRef ds:uri="1bc4c293-36c9-4e74-af15-b7e60a5164d7"/>
    <ds:schemaRef ds:uri="41befcdd-9c4a-4b8f-a1a4-cfa945a3edb0"/>
    <ds:schemaRef ds:uri="7151d74f-30b8-4289-a8d2-c11e9a3d04bd"/>
    <ds:schemaRef ds:uri="a00adcf9-4955-4fbd-83e8-a18e231265ac"/>
    <ds:schemaRef ds:uri="be6eff50-7f10-487c-a662-2eef4764016a"/>
    <ds:schemaRef ds:uri="d9c62e6a-a310-4044-a882-5f9717e968bb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F30E7DE-E3FB-4919-99E5-849A491A6A6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6d8fe08-f565-4534-965a-95698574938a}" enabled="0" method="" siteId="{c6d8fe08-f565-4534-965a-95698574938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FLEX-SCALE_Presentation_Template</vt:lpstr>
      <vt:lpstr>Office Theme</vt:lpstr>
      <vt:lpstr>Implementation of ZSM Closed Loop</vt:lpstr>
      <vt:lpstr>ZSM closed loop </vt:lpstr>
      <vt:lpstr>Mapping to TFS (Initial Idea)</vt:lpstr>
      <vt:lpstr>Mapping to TFS (New Idea)</vt:lpstr>
      <vt:lpstr>Mapping to TFS (New Idea)</vt:lpstr>
      <vt:lpstr>Alarm loops</vt:lpstr>
      <vt:lpstr>PowerPoint Presentation</vt:lpstr>
      <vt:lpstr>PROJECT CONSORTIUM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</dc:title>
  <dc:creator>User</dc:creator>
  <cp:revision>1</cp:revision>
  <dcterms:created xsi:type="dcterms:W3CDTF">2023-01-19T09:34:48Z</dcterms:created>
  <dcterms:modified xsi:type="dcterms:W3CDTF">2023-11-13T11:06:42Z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0x0101009DD543C129930E4F93CC52EFC0A604E7</vt:lpwstr>
  </property>
  <property fmtid="{D5CDD505-2E9C-101B-9397-08002B2CF9AE}" pid="3" name="MediaServiceImageTags">
    <vt:lpwstr/>
  </property>
</Properties>
</file>