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84" r:id="rId2"/>
    <p:sldId id="279" r:id="rId3"/>
    <p:sldId id="281" r:id="rId4"/>
    <p:sldId id="280" r:id="rId5"/>
    <p:sldId id="282" r:id="rId6"/>
    <p:sldId id="283" r:id="rId7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D2A000"/>
    <a:srgbClr val="FFE38B"/>
    <a:srgbClr val="FFA7A7"/>
    <a:srgbClr val="A3C167"/>
    <a:srgbClr val="C2D3E8"/>
    <a:srgbClr val="F0FAFE"/>
    <a:srgbClr val="E4E1CE"/>
    <a:srgbClr val="E0E0E0"/>
    <a:srgbClr val="CBCBCB"/>
    <a:srgbClr val="E2E2E2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620"/>
    <p:restoredTop sz="94337" autoAdjust="0"/>
  </p:normalViewPr>
  <p:slideViewPr>
    <p:cSldViewPr>
      <p:cViewPr varScale="1">
        <p:scale>
          <a:sx n="105" d="100"/>
          <a:sy n="105" d="100"/>
        </p:scale>
        <p:origin x="-1572" y="-51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8B9193-9FD4-46A2-AE18-703DD1520C53}" type="datetimeFigureOut">
              <a:rPr lang="fr-FR" smtClean="0"/>
              <a:pPr/>
              <a:t>02/03/2020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A9E745-5F02-41B0-8B7A-BA06938DCC2C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33317957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196275-AC2D-4C09-82D7-339C72333764}" type="datetimeFigureOut">
              <a:rPr lang="fr-FR" smtClean="0"/>
              <a:pPr/>
              <a:t>02/03/2020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EE23E-0A21-48B1-9309-FA133FE5F30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196275-AC2D-4C09-82D7-339C72333764}" type="datetimeFigureOut">
              <a:rPr lang="fr-FR" smtClean="0"/>
              <a:pPr/>
              <a:t>02/03/2020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EE23E-0A21-48B1-9309-FA133FE5F30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196275-AC2D-4C09-82D7-339C72333764}" type="datetimeFigureOut">
              <a:rPr lang="fr-FR" smtClean="0"/>
              <a:pPr/>
              <a:t>02/03/2020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EE23E-0A21-48B1-9309-FA133FE5F30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196275-AC2D-4C09-82D7-339C72333764}" type="datetimeFigureOut">
              <a:rPr lang="fr-FR" smtClean="0"/>
              <a:pPr/>
              <a:t>02/03/2020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EE23E-0A21-48B1-9309-FA133FE5F30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196275-AC2D-4C09-82D7-339C72333764}" type="datetimeFigureOut">
              <a:rPr lang="fr-FR" smtClean="0"/>
              <a:pPr/>
              <a:t>02/03/2020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EE23E-0A21-48B1-9309-FA133FE5F30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196275-AC2D-4C09-82D7-339C72333764}" type="datetimeFigureOut">
              <a:rPr lang="fr-FR" smtClean="0"/>
              <a:pPr/>
              <a:t>02/03/2020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EE23E-0A21-48B1-9309-FA133FE5F30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196275-AC2D-4C09-82D7-339C72333764}" type="datetimeFigureOut">
              <a:rPr lang="fr-FR" smtClean="0"/>
              <a:pPr/>
              <a:t>02/03/2020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EE23E-0A21-48B1-9309-FA133FE5F30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196275-AC2D-4C09-82D7-339C72333764}" type="datetimeFigureOut">
              <a:rPr lang="fr-FR" smtClean="0"/>
              <a:pPr/>
              <a:t>02/03/2020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EE23E-0A21-48B1-9309-FA133FE5F30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196275-AC2D-4C09-82D7-339C72333764}" type="datetimeFigureOut">
              <a:rPr lang="fr-FR" smtClean="0"/>
              <a:pPr/>
              <a:t>02/03/2020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EE23E-0A21-48B1-9309-FA133FE5F30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196275-AC2D-4C09-82D7-339C72333764}" type="datetimeFigureOut">
              <a:rPr lang="fr-FR" smtClean="0"/>
              <a:pPr/>
              <a:t>02/03/2020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EE23E-0A21-48B1-9309-FA133FE5F30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196275-AC2D-4C09-82D7-339C72333764}" type="datetimeFigureOut">
              <a:rPr lang="fr-FR" smtClean="0"/>
              <a:pPr/>
              <a:t>02/03/2020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EE23E-0A21-48B1-9309-FA133FE5F30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196275-AC2D-4C09-82D7-339C72333764}" type="datetimeFigureOut">
              <a:rPr lang="fr-FR" smtClean="0"/>
              <a:pPr/>
              <a:t>02/03/2020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2EE23E-0A21-48B1-9309-FA133FE5F30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0" name="Groupe 339"/>
          <p:cNvGrpSpPr/>
          <p:nvPr/>
        </p:nvGrpSpPr>
        <p:grpSpPr>
          <a:xfrm>
            <a:off x="-3204863" y="-2691680"/>
            <a:ext cx="15625735" cy="12389153"/>
            <a:chOff x="-3204863" y="-2691680"/>
            <a:chExt cx="15625735" cy="12389153"/>
          </a:xfrm>
        </p:grpSpPr>
        <p:cxnSp>
          <p:nvCxnSpPr>
            <p:cNvPr id="151" name="Connecteur en angle 150"/>
            <p:cNvCxnSpPr>
              <a:stCxn id="150" idx="1"/>
            </p:cNvCxnSpPr>
            <p:nvPr/>
          </p:nvCxnSpPr>
          <p:spPr>
            <a:xfrm rot="10800000">
              <a:off x="1691680" y="1628801"/>
              <a:ext cx="1584176" cy="1376427"/>
            </a:xfrm>
            <a:prstGeom prst="bentConnector3">
              <a:avLst>
                <a:gd name="adj1" fmla="val 100291"/>
              </a:avLst>
            </a:prstGeom>
            <a:ln w="28575">
              <a:solidFill>
                <a:srgbClr val="002060"/>
              </a:solidFill>
              <a:prstDash val="dash"/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7" name="Connecteur en angle 134"/>
            <p:cNvCxnSpPr>
              <a:stCxn id="257" idx="2"/>
              <a:endCxn id="186" idx="0"/>
            </p:cNvCxnSpPr>
            <p:nvPr/>
          </p:nvCxnSpPr>
          <p:spPr>
            <a:xfrm rot="16200000" flipH="1">
              <a:off x="-662390" y="-3317558"/>
              <a:ext cx="711696" cy="3132347"/>
            </a:xfrm>
            <a:prstGeom prst="bentConnector3">
              <a:avLst>
                <a:gd name="adj1" fmla="val 60177"/>
              </a:avLst>
            </a:prstGeom>
            <a:ln w="28575">
              <a:solidFill>
                <a:srgbClr val="002060"/>
              </a:solidFill>
              <a:prstDash val="solid"/>
              <a:headEnd type="none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5" name="Connecteur en angle 134"/>
            <p:cNvCxnSpPr>
              <a:stCxn id="285" idx="2"/>
              <a:endCxn id="305" idx="0"/>
            </p:cNvCxnSpPr>
            <p:nvPr/>
          </p:nvCxnSpPr>
          <p:spPr>
            <a:xfrm rot="5400000">
              <a:off x="2523965" y="-3371565"/>
              <a:ext cx="711694" cy="3240360"/>
            </a:xfrm>
            <a:prstGeom prst="bentConnector3">
              <a:avLst>
                <a:gd name="adj1" fmla="val 60883"/>
              </a:avLst>
            </a:prstGeom>
            <a:ln w="28575">
              <a:solidFill>
                <a:srgbClr val="002060"/>
              </a:solidFill>
              <a:prstDash val="solid"/>
              <a:headEnd type="none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" name="Groupe 52"/>
            <p:cNvGrpSpPr/>
            <p:nvPr/>
          </p:nvGrpSpPr>
          <p:grpSpPr>
            <a:xfrm>
              <a:off x="-2894633" y="-315416"/>
              <a:ext cx="1169389" cy="415498"/>
              <a:chOff x="776433" y="1645863"/>
              <a:chExt cx="1345193" cy="581699"/>
            </a:xfrm>
          </p:grpSpPr>
          <p:sp>
            <p:nvSpPr>
              <p:cNvPr id="234" name="Rectangle 233"/>
              <p:cNvSpPr/>
              <p:nvPr/>
            </p:nvSpPr>
            <p:spPr>
              <a:xfrm>
                <a:off x="796289" y="1645864"/>
                <a:ext cx="1325337" cy="504056"/>
              </a:xfrm>
              <a:prstGeom prst="rect">
                <a:avLst/>
              </a:prstGeom>
              <a:solidFill>
                <a:schemeClr val="bg1"/>
              </a:solidFill>
              <a:ln w="5080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235" name="ZoneTexte 234"/>
              <p:cNvSpPr txBox="1"/>
              <p:nvPr/>
            </p:nvSpPr>
            <p:spPr>
              <a:xfrm>
                <a:off x="776433" y="1645863"/>
                <a:ext cx="968466" cy="5816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050" dirty="0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s4ehaw :</a:t>
                </a:r>
              </a:p>
              <a:p>
                <a:r>
                  <a:rPr lang="en-GB" sz="1050" dirty="0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Hub</a:t>
                </a:r>
                <a:endParaRPr lang="en-GB" sz="1050" dirty="0">
                  <a:solidFill>
                    <a:schemeClr val="accent2">
                      <a:lumMod val="50000"/>
                    </a:schemeClr>
                  </a:solidFill>
                  <a:latin typeface="Arial Black" pitchFamily="34" charset="0"/>
                </a:endParaRPr>
              </a:p>
            </p:txBody>
          </p:sp>
        </p:grpSp>
        <p:grpSp>
          <p:nvGrpSpPr>
            <p:cNvPr id="4" name="Groupe 49"/>
            <p:cNvGrpSpPr/>
            <p:nvPr/>
          </p:nvGrpSpPr>
          <p:grpSpPr>
            <a:xfrm>
              <a:off x="521167" y="1124744"/>
              <a:ext cx="1314529" cy="504056"/>
              <a:chOff x="4193575" y="1268760"/>
              <a:chExt cx="1314529" cy="504056"/>
            </a:xfrm>
          </p:grpSpPr>
          <p:sp>
            <p:nvSpPr>
              <p:cNvPr id="43" name="Rectangle 42"/>
              <p:cNvSpPr/>
              <p:nvPr/>
            </p:nvSpPr>
            <p:spPr>
              <a:xfrm>
                <a:off x="4211960" y="1268760"/>
                <a:ext cx="1296144" cy="504056"/>
              </a:xfrm>
              <a:prstGeom prst="rect">
                <a:avLst/>
              </a:prstGeom>
              <a:solidFill>
                <a:schemeClr val="bg1"/>
              </a:solidFill>
              <a:ln w="5080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5" name="ZoneTexte 14"/>
              <p:cNvSpPr txBox="1"/>
              <p:nvPr/>
            </p:nvSpPr>
            <p:spPr>
              <a:xfrm>
                <a:off x="4193575" y="1296144"/>
                <a:ext cx="1170513" cy="41549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050" dirty="0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s4ehaw :</a:t>
                </a:r>
              </a:p>
              <a:p>
                <a:r>
                  <a:rPr lang="en-GB" sz="1050" dirty="0" err="1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HealthDevice</a:t>
                </a:r>
                <a:endParaRPr lang="en-GB" sz="1050" dirty="0">
                  <a:solidFill>
                    <a:schemeClr val="accent2">
                      <a:lumMod val="50000"/>
                    </a:schemeClr>
                  </a:solidFill>
                  <a:latin typeface="Arial Black" pitchFamily="34" charset="0"/>
                </a:endParaRPr>
              </a:p>
            </p:txBody>
          </p:sp>
        </p:grpSp>
        <p:sp>
          <p:nvSpPr>
            <p:cNvPr id="109" name="Rectangle 108"/>
            <p:cNvSpPr/>
            <p:nvPr/>
          </p:nvSpPr>
          <p:spPr>
            <a:xfrm>
              <a:off x="1979712" y="-281300"/>
              <a:ext cx="1080120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hasContact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65" name="Connecteur droit avec flèche 64"/>
            <p:cNvCxnSpPr>
              <a:endCxn id="130" idx="1"/>
            </p:cNvCxnSpPr>
            <p:nvPr/>
          </p:nvCxnSpPr>
          <p:spPr>
            <a:xfrm flipV="1">
              <a:off x="1835696" y="-27384"/>
              <a:ext cx="1430171" cy="1"/>
            </a:xfrm>
            <a:prstGeom prst="straightConnector1">
              <a:avLst/>
            </a:prstGeom>
            <a:ln w="28575">
              <a:solidFill>
                <a:srgbClr val="002060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8" name="Rectangle 67"/>
            <p:cNvSpPr/>
            <p:nvPr/>
          </p:nvSpPr>
          <p:spPr>
            <a:xfrm>
              <a:off x="611560" y="836712"/>
              <a:ext cx="648072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GB" sz="1200" dirty="0" smtClean="0">
                  <a:solidFill>
                    <a:schemeClr val="accent2">
                      <a:lumMod val="50000"/>
                    </a:schemeClr>
                  </a:solidFill>
                  <a:latin typeface="Arial Black" pitchFamily="34" charset="0"/>
                </a:rPr>
                <a:t>1..n</a:t>
              </a:r>
              <a:endParaRPr lang="en-GB" sz="1200" dirty="0">
                <a:solidFill>
                  <a:schemeClr val="accent2">
                    <a:lumMod val="50000"/>
                  </a:schemeClr>
                </a:solidFill>
                <a:latin typeface="Arial Black" pitchFamily="34" charset="0"/>
              </a:endParaRPr>
            </a:p>
          </p:txBody>
        </p:sp>
        <p:sp>
          <p:nvSpPr>
            <p:cNvPr id="75" name="Rectangle 74"/>
            <p:cNvSpPr/>
            <p:nvPr/>
          </p:nvSpPr>
          <p:spPr>
            <a:xfrm>
              <a:off x="-2268760" y="2924944"/>
              <a:ext cx="936104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subClassOf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5" name="Groupe 52"/>
            <p:cNvGrpSpPr/>
            <p:nvPr/>
          </p:nvGrpSpPr>
          <p:grpSpPr>
            <a:xfrm>
              <a:off x="-2844824" y="2204864"/>
              <a:ext cx="1152128" cy="504056"/>
              <a:chOff x="971604" y="2564904"/>
              <a:chExt cx="1325336" cy="504056"/>
            </a:xfrm>
          </p:grpSpPr>
          <p:sp>
            <p:nvSpPr>
              <p:cNvPr id="140" name="Rectangle 139"/>
              <p:cNvSpPr/>
              <p:nvPr/>
            </p:nvSpPr>
            <p:spPr>
              <a:xfrm>
                <a:off x="971604" y="2564904"/>
                <a:ext cx="1325336" cy="504056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50800"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41" name="ZoneTexte 140"/>
              <p:cNvSpPr txBox="1"/>
              <p:nvPr/>
            </p:nvSpPr>
            <p:spPr>
              <a:xfrm>
                <a:off x="971604" y="2636912"/>
                <a:ext cx="787755" cy="41549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050" dirty="0" err="1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saref</a:t>
                </a:r>
                <a:r>
                  <a:rPr lang="en-GB" sz="1050" dirty="0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:</a:t>
                </a:r>
              </a:p>
              <a:p>
                <a:r>
                  <a:rPr lang="en-GB" sz="1050" dirty="0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Device</a:t>
                </a:r>
                <a:endParaRPr lang="en-GB" sz="1050" dirty="0">
                  <a:solidFill>
                    <a:schemeClr val="accent2">
                      <a:lumMod val="50000"/>
                    </a:schemeClr>
                  </a:solidFill>
                  <a:latin typeface="Arial Black" pitchFamily="34" charset="0"/>
                </a:endParaRPr>
              </a:p>
            </p:txBody>
          </p:sp>
        </p:grpSp>
        <p:grpSp>
          <p:nvGrpSpPr>
            <p:cNvPr id="6" name="Groupe 49"/>
            <p:cNvGrpSpPr/>
            <p:nvPr/>
          </p:nvGrpSpPr>
          <p:grpSpPr>
            <a:xfrm>
              <a:off x="-1332656" y="2924944"/>
              <a:ext cx="1512168" cy="504056"/>
              <a:chOff x="3707904" y="2132856"/>
              <a:chExt cx="1512168" cy="504056"/>
            </a:xfrm>
          </p:grpSpPr>
          <p:sp>
            <p:nvSpPr>
              <p:cNvPr id="96" name="Rectangle 95"/>
              <p:cNvSpPr/>
              <p:nvPr/>
            </p:nvSpPr>
            <p:spPr>
              <a:xfrm>
                <a:off x="3707904" y="2132856"/>
                <a:ext cx="1440160" cy="504056"/>
              </a:xfrm>
              <a:prstGeom prst="rect">
                <a:avLst/>
              </a:prstGeom>
              <a:solidFill>
                <a:schemeClr val="bg1"/>
              </a:solidFill>
              <a:ln w="5080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97" name="ZoneTexte 96"/>
              <p:cNvSpPr txBox="1"/>
              <p:nvPr/>
            </p:nvSpPr>
            <p:spPr>
              <a:xfrm>
                <a:off x="3707904" y="2149406"/>
                <a:ext cx="1512168" cy="4154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50" dirty="0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s4ehaw :</a:t>
                </a:r>
              </a:p>
              <a:p>
                <a:r>
                  <a:rPr lang="en-GB" sz="1050" dirty="0" err="1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FunctionalDevice</a:t>
                </a:r>
                <a:endParaRPr lang="en-GB" sz="1050" dirty="0">
                  <a:solidFill>
                    <a:schemeClr val="accent2">
                      <a:lumMod val="50000"/>
                    </a:schemeClr>
                  </a:solidFill>
                  <a:latin typeface="Arial Black" pitchFamily="34" charset="0"/>
                </a:endParaRPr>
              </a:p>
            </p:txBody>
          </p:sp>
        </p:grpSp>
        <p:cxnSp>
          <p:nvCxnSpPr>
            <p:cNvPr id="105" name="Connecteur en angle 104"/>
            <p:cNvCxnSpPr>
              <a:stCxn id="140" idx="2"/>
              <a:endCxn id="96" idx="1"/>
            </p:cNvCxnSpPr>
            <p:nvPr/>
          </p:nvCxnSpPr>
          <p:spPr>
            <a:xfrm rot="16200000" flipH="1">
              <a:off x="-2034734" y="2474894"/>
              <a:ext cx="468052" cy="936104"/>
            </a:xfrm>
            <a:prstGeom prst="bentConnector2">
              <a:avLst/>
            </a:prstGeom>
            <a:ln w="28575">
              <a:solidFill>
                <a:srgbClr val="002060"/>
              </a:solidFill>
              <a:prstDash val="solid"/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7" name="Groupe 49"/>
            <p:cNvGrpSpPr/>
            <p:nvPr/>
          </p:nvGrpSpPr>
          <p:grpSpPr>
            <a:xfrm>
              <a:off x="539552" y="-387426"/>
              <a:ext cx="1296144" cy="432048"/>
              <a:chOff x="4211960" y="1532788"/>
              <a:chExt cx="1296144" cy="288032"/>
            </a:xfrm>
          </p:grpSpPr>
          <p:sp>
            <p:nvSpPr>
              <p:cNvPr id="121" name="Rectangle 120"/>
              <p:cNvSpPr/>
              <p:nvPr/>
            </p:nvSpPr>
            <p:spPr>
              <a:xfrm>
                <a:off x="4211960" y="1532788"/>
                <a:ext cx="1296144" cy="288032"/>
              </a:xfrm>
              <a:prstGeom prst="rect">
                <a:avLst/>
              </a:prstGeom>
              <a:solidFill>
                <a:schemeClr val="bg1"/>
              </a:solidFill>
              <a:ln w="5080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22" name="ZoneTexte 121"/>
              <p:cNvSpPr txBox="1"/>
              <p:nvPr/>
            </p:nvSpPr>
            <p:spPr>
              <a:xfrm>
                <a:off x="4211960" y="1532789"/>
                <a:ext cx="841897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050" dirty="0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s4ehaw :</a:t>
                </a:r>
              </a:p>
              <a:p>
                <a:r>
                  <a:rPr lang="en-GB" sz="1050" dirty="0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Ban</a:t>
                </a:r>
                <a:endParaRPr lang="en-GB" sz="1050" dirty="0">
                  <a:solidFill>
                    <a:schemeClr val="accent2">
                      <a:lumMod val="50000"/>
                    </a:schemeClr>
                  </a:solidFill>
                  <a:latin typeface="Arial Black" pitchFamily="34" charset="0"/>
                </a:endParaRPr>
              </a:p>
            </p:txBody>
          </p:sp>
        </p:grpSp>
        <p:cxnSp>
          <p:nvCxnSpPr>
            <p:cNvPr id="125" name="Connecteur droit avec flèche 124"/>
            <p:cNvCxnSpPr>
              <a:stCxn id="121" idx="2"/>
              <a:endCxn id="43" idx="0"/>
            </p:cNvCxnSpPr>
            <p:nvPr/>
          </p:nvCxnSpPr>
          <p:spPr>
            <a:xfrm>
              <a:off x="1187624" y="44625"/>
              <a:ext cx="0" cy="1080119"/>
            </a:xfrm>
            <a:prstGeom prst="straightConnector1">
              <a:avLst/>
            </a:prstGeom>
            <a:ln w="28575">
              <a:solidFill>
                <a:srgbClr val="002060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8" name="Rectangle 127"/>
            <p:cNvSpPr/>
            <p:nvPr/>
          </p:nvSpPr>
          <p:spPr>
            <a:xfrm>
              <a:off x="827584" y="438780"/>
              <a:ext cx="792088" cy="25391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r>
                <a:rPr lang="en-GB" sz="1050" b="1" dirty="0" smtClean="0">
                  <a:latin typeface="Arial" pitchFamily="34" charset="0"/>
                  <a:cs typeface="Arial" pitchFamily="34" charset="0"/>
                </a:rPr>
                <a:t>contains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8" name="Groupe 49"/>
            <p:cNvGrpSpPr/>
            <p:nvPr/>
          </p:nvGrpSpPr>
          <p:grpSpPr>
            <a:xfrm>
              <a:off x="3265867" y="-243408"/>
              <a:ext cx="1008112" cy="432048"/>
              <a:chOff x="4211960" y="1340768"/>
              <a:chExt cx="1008112" cy="432048"/>
            </a:xfrm>
          </p:grpSpPr>
          <p:sp>
            <p:nvSpPr>
              <p:cNvPr id="130" name="Rectangle 129"/>
              <p:cNvSpPr/>
              <p:nvPr/>
            </p:nvSpPr>
            <p:spPr>
              <a:xfrm>
                <a:off x="4211960" y="1340768"/>
                <a:ext cx="1008112" cy="432048"/>
              </a:xfrm>
              <a:prstGeom prst="rect">
                <a:avLst/>
              </a:prstGeom>
              <a:solidFill>
                <a:schemeClr val="bg1"/>
              </a:solidFill>
              <a:ln w="5080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31" name="ZoneTexte 130"/>
              <p:cNvSpPr txBox="1"/>
              <p:nvPr/>
            </p:nvSpPr>
            <p:spPr>
              <a:xfrm>
                <a:off x="4211960" y="1357318"/>
                <a:ext cx="841897" cy="41549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050" dirty="0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s4ehaw :</a:t>
                </a:r>
              </a:p>
              <a:p>
                <a:r>
                  <a:rPr lang="en-GB" sz="1050" dirty="0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Contact</a:t>
                </a:r>
                <a:endParaRPr lang="en-GB" sz="1050" dirty="0">
                  <a:solidFill>
                    <a:schemeClr val="accent2">
                      <a:lumMod val="50000"/>
                    </a:schemeClr>
                  </a:solidFill>
                  <a:latin typeface="Arial Black" pitchFamily="34" charset="0"/>
                </a:endParaRPr>
              </a:p>
            </p:txBody>
          </p:sp>
        </p:grpSp>
        <p:sp>
          <p:nvSpPr>
            <p:cNvPr id="154" name="Rectangle 153"/>
            <p:cNvSpPr/>
            <p:nvPr/>
          </p:nvSpPr>
          <p:spPr>
            <a:xfrm>
              <a:off x="2699792" y="-315416"/>
              <a:ext cx="648072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GB" sz="1200" dirty="0" smtClean="0">
                  <a:solidFill>
                    <a:schemeClr val="accent2">
                      <a:lumMod val="50000"/>
                    </a:schemeClr>
                  </a:solidFill>
                  <a:latin typeface="Arial Black" pitchFamily="34" charset="0"/>
                </a:rPr>
                <a:t>1..n</a:t>
              </a:r>
              <a:endParaRPr lang="en-GB" sz="1200" dirty="0">
                <a:solidFill>
                  <a:schemeClr val="accent2">
                    <a:lumMod val="50000"/>
                  </a:schemeClr>
                </a:solidFill>
                <a:latin typeface="Arial Black" pitchFamily="34" charset="0"/>
              </a:endParaRPr>
            </a:p>
          </p:txBody>
        </p:sp>
        <p:grpSp>
          <p:nvGrpSpPr>
            <p:cNvPr id="9" name="Groupe 49"/>
            <p:cNvGrpSpPr/>
            <p:nvPr/>
          </p:nvGrpSpPr>
          <p:grpSpPr>
            <a:xfrm>
              <a:off x="5724128" y="-387424"/>
              <a:ext cx="1234125" cy="432048"/>
              <a:chOff x="4211959" y="1340768"/>
              <a:chExt cx="1234125" cy="432048"/>
            </a:xfrm>
          </p:grpSpPr>
          <p:sp>
            <p:nvSpPr>
              <p:cNvPr id="162" name="Rectangle 161"/>
              <p:cNvSpPr/>
              <p:nvPr/>
            </p:nvSpPr>
            <p:spPr>
              <a:xfrm>
                <a:off x="4211959" y="1340768"/>
                <a:ext cx="1234125" cy="432048"/>
              </a:xfrm>
              <a:prstGeom prst="rect">
                <a:avLst/>
              </a:prstGeom>
              <a:solidFill>
                <a:schemeClr val="bg1"/>
              </a:solidFill>
              <a:ln w="5080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66" name="ZoneTexte 165"/>
              <p:cNvSpPr txBox="1"/>
              <p:nvPr/>
            </p:nvSpPr>
            <p:spPr>
              <a:xfrm>
                <a:off x="4211959" y="1357318"/>
                <a:ext cx="1090110" cy="4154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50" dirty="0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s4ehaw :</a:t>
                </a:r>
              </a:p>
              <a:p>
                <a:r>
                  <a:rPr lang="en-GB" sz="1050" dirty="0" err="1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HealthActor</a:t>
                </a:r>
                <a:endParaRPr lang="en-GB" sz="1050" dirty="0">
                  <a:solidFill>
                    <a:schemeClr val="accent2">
                      <a:lumMod val="50000"/>
                    </a:schemeClr>
                  </a:solidFill>
                  <a:latin typeface="Arial Black" pitchFamily="34" charset="0"/>
                </a:endParaRPr>
              </a:p>
            </p:txBody>
          </p:sp>
        </p:grpSp>
        <p:grpSp>
          <p:nvGrpSpPr>
            <p:cNvPr id="10" name="Groupe 49"/>
            <p:cNvGrpSpPr/>
            <p:nvPr/>
          </p:nvGrpSpPr>
          <p:grpSpPr>
            <a:xfrm>
              <a:off x="8522451" y="-1971600"/>
              <a:ext cx="1234125" cy="432048"/>
              <a:chOff x="4211959" y="-99392"/>
              <a:chExt cx="1234125" cy="432048"/>
            </a:xfrm>
          </p:grpSpPr>
          <p:sp>
            <p:nvSpPr>
              <p:cNvPr id="175" name="Rectangle 174"/>
              <p:cNvSpPr/>
              <p:nvPr/>
            </p:nvSpPr>
            <p:spPr>
              <a:xfrm>
                <a:off x="4211959" y="-99392"/>
                <a:ext cx="1234125" cy="432048"/>
              </a:xfrm>
              <a:prstGeom prst="rect">
                <a:avLst/>
              </a:prstGeom>
              <a:solidFill>
                <a:schemeClr val="bg1"/>
              </a:solidFill>
              <a:ln w="5080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76" name="ZoneTexte 175"/>
              <p:cNvSpPr txBox="1"/>
              <p:nvPr/>
            </p:nvSpPr>
            <p:spPr>
              <a:xfrm>
                <a:off x="4283968" y="-82842"/>
                <a:ext cx="1090110" cy="4154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50" dirty="0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s4ehaw :</a:t>
                </a:r>
              </a:p>
              <a:p>
                <a:r>
                  <a:rPr lang="en-GB" sz="1050" dirty="0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Patient</a:t>
                </a:r>
                <a:endParaRPr lang="en-GB" sz="1050" dirty="0">
                  <a:solidFill>
                    <a:schemeClr val="accent2">
                      <a:lumMod val="50000"/>
                    </a:schemeClr>
                  </a:solidFill>
                  <a:latin typeface="Arial Black" pitchFamily="34" charset="0"/>
                </a:endParaRPr>
              </a:p>
            </p:txBody>
          </p:sp>
        </p:grpSp>
        <p:grpSp>
          <p:nvGrpSpPr>
            <p:cNvPr id="11" name="Groupe 49"/>
            <p:cNvGrpSpPr/>
            <p:nvPr/>
          </p:nvGrpSpPr>
          <p:grpSpPr>
            <a:xfrm>
              <a:off x="8522451" y="-1259904"/>
              <a:ext cx="1234125" cy="440432"/>
              <a:chOff x="4211959" y="27856"/>
              <a:chExt cx="1234125" cy="440432"/>
            </a:xfrm>
          </p:grpSpPr>
          <p:sp>
            <p:nvSpPr>
              <p:cNvPr id="178" name="Rectangle 177"/>
              <p:cNvSpPr/>
              <p:nvPr/>
            </p:nvSpPr>
            <p:spPr>
              <a:xfrm>
                <a:off x="4211959" y="36240"/>
                <a:ext cx="1234125" cy="432048"/>
              </a:xfrm>
              <a:prstGeom prst="rect">
                <a:avLst/>
              </a:prstGeom>
              <a:solidFill>
                <a:schemeClr val="bg1"/>
              </a:solidFill>
              <a:ln w="5080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79" name="ZoneTexte 178"/>
              <p:cNvSpPr txBox="1"/>
              <p:nvPr/>
            </p:nvSpPr>
            <p:spPr>
              <a:xfrm>
                <a:off x="4221948" y="27856"/>
                <a:ext cx="1090110" cy="4154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50" dirty="0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s4ehaw :</a:t>
                </a:r>
              </a:p>
              <a:p>
                <a:r>
                  <a:rPr lang="en-GB" sz="1050" dirty="0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User</a:t>
                </a:r>
                <a:endParaRPr lang="en-GB" sz="1050" dirty="0">
                  <a:solidFill>
                    <a:schemeClr val="accent2">
                      <a:lumMod val="50000"/>
                    </a:schemeClr>
                  </a:solidFill>
                  <a:latin typeface="Arial Black" pitchFamily="34" charset="0"/>
                </a:endParaRPr>
              </a:p>
            </p:txBody>
          </p:sp>
        </p:grpSp>
        <p:sp>
          <p:nvSpPr>
            <p:cNvPr id="181" name="Rectangle 180"/>
            <p:cNvSpPr/>
            <p:nvPr/>
          </p:nvSpPr>
          <p:spPr>
            <a:xfrm>
              <a:off x="5436096" y="-1395536"/>
              <a:ext cx="1728191" cy="432048"/>
            </a:xfrm>
            <a:prstGeom prst="rect">
              <a:avLst/>
            </a:prstGeom>
            <a:solidFill>
              <a:schemeClr val="bg1"/>
            </a:solidFill>
            <a:ln w="5080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fr-FR" sz="1050">
                <a:solidFill>
                  <a:schemeClr val="accent2">
                    <a:lumMod val="50000"/>
                  </a:schemeClr>
                </a:solidFill>
                <a:latin typeface="Arial Black" pitchFamily="34" charset="0"/>
              </a:endParaRPr>
            </a:p>
          </p:txBody>
        </p:sp>
        <p:sp>
          <p:nvSpPr>
            <p:cNvPr id="182" name="ZoneTexte 181"/>
            <p:cNvSpPr txBox="1"/>
            <p:nvPr/>
          </p:nvSpPr>
          <p:spPr>
            <a:xfrm>
              <a:off x="5436096" y="-1378986"/>
              <a:ext cx="1656183" cy="415498"/>
            </a:xfrm>
            <a:prstGeom prst="rect">
              <a:avLst/>
            </a:prstGeom>
            <a:noFill/>
            <a:ln w="508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GB" sz="1050" dirty="0" smtClean="0">
                  <a:solidFill>
                    <a:schemeClr val="accent2">
                      <a:lumMod val="50000"/>
                    </a:schemeClr>
                  </a:solidFill>
                  <a:latin typeface="Arial Black" pitchFamily="34" charset="0"/>
                </a:rPr>
                <a:t>s4ehaw :</a:t>
              </a:r>
            </a:p>
            <a:p>
              <a:r>
                <a:rPr lang="en-GB" sz="1050" dirty="0" err="1" smtClean="0">
                  <a:solidFill>
                    <a:schemeClr val="accent2">
                      <a:lumMod val="50000"/>
                    </a:schemeClr>
                  </a:solidFill>
                  <a:latin typeface="Arial Black" pitchFamily="34" charset="0"/>
                </a:rPr>
                <a:t>ResponsibleParty</a:t>
              </a:r>
              <a:endParaRPr lang="en-GB" sz="1050" dirty="0">
                <a:solidFill>
                  <a:schemeClr val="accent2">
                    <a:lumMod val="50000"/>
                  </a:schemeClr>
                </a:solidFill>
                <a:latin typeface="Arial Black" pitchFamily="34" charset="0"/>
              </a:endParaRPr>
            </a:p>
          </p:txBody>
        </p:sp>
        <p:grpSp>
          <p:nvGrpSpPr>
            <p:cNvPr id="12" name="Groupe 49"/>
            <p:cNvGrpSpPr/>
            <p:nvPr/>
          </p:nvGrpSpPr>
          <p:grpSpPr>
            <a:xfrm>
              <a:off x="8522450" y="-2691680"/>
              <a:ext cx="1234126" cy="440432"/>
              <a:chOff x="4211958" y="-243408"/>
              <a:chExt cx="1234126" cy="440432"/>
            </a:xfrm>
          </p:grpSpPr>
          <p:sp>
            <p:nvSpPr>
              <p:cNvPr id="184" name="Rectangle 183"/>
              <p:cNvSpPr/>
              <p:nvPr/>
            </p:nvSpPr>
            <p:spPr>
              <a:xfrm>
                <a:off x="4211959" y="-235024"/>
                <a:ext cx="1234125" cy="432048"/>
              </a:xfrm>
              <a:prstGeom prst="rect">
                <a:avLst/>
              </a:prstGeom>
              <a:solidFill>
                <a:schemeClr val="bg1"/>
              </a:solidFill>
              <a:ln w="5080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90" name="ZoneTexte 189"/>
              <p:cNvSpPr txBox="1"/>
              <p:nvPr/>
            </p:nvSpPr>
            <p:spPr>
              <a:xfrm>
                <a:off x="4211958" y="-243408"/>
                <a:ext cx="1090110" cy="4154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50" dirty="0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s4ehaw :</a:t>
                </a:r>
              </a:p>
              <a:p>
                <a:r>
                  <a:rPr lang="en-GB" sz="1050" dirty="0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Caregiver</a:t>
                </a:r>
                <a:endParaRPr lang="en-GB" sz="1050" dirty="0">
                  <a:solidFill>
                    <a:schemeClr val="accent2">
                      <a:lumMod val="50000"/>
                    </a:schemeClr>
                  </a:solidFill>
                  <a:latin typeface="Arial Black" pitchFamily="34" charset="0"/>
                </a:endParaRPr>
              </a:p>
            </p:txBody>
          </p:sp>
        </p:grpSp>
        <p:grpSp>
          <p:nvGrpSpPr>
            <p:cNvPr id="13" name="Groupe 52"/>
            <p:cNvGrpSpPr/>
            <p:nvPr/>
          </p:nvGrpSpPr>
          <p:grpSpPr>
            <a:xfrm>
              <a:off x="-2878603" y="781254"/>
              <a:ext cx="1153359" cy="415498"/>
              <a:chOff x="970184" y="2564903"/>
              <a:chExt cx="1326752" cy="581698"/>
            </a:xfrm>
          </p:grpSpPr>
          <p:sp>
            <p:nvSpPr>
              <p:cNvPr id="220" name="Rectangle 219"/>
              <p:cNvSpPr/>
              <p:nvPr/>
            </p:nvSpPr>
            <p:spPr>
              <a:xfrm>
                <a:off x="971600" y="2564903"/>
                <a:ext cx="1325336" cy="504056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50800"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224" name="ZoneTexte 223"/>
              <p:cNvSpPr txBox="1"/>
              <p:nvPr/>
            </p:nvSpPr>
            <p:spPr>
              <a:xfrm>
                <a:off x="970184" y="2564903"/>
                <a:ext cx="950026" cy="58169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050" dirty="0" err="1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saref</a:t>
                </a:r>
                <a:r>
                  <a:rPr lang="en-GB" sz="1050" dirty="0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:</a:t>
                </a:r>
              </a:p>
              <a:p>
                <a:r>
                  <a:rPr lang="en-GB" sz="1050" dirty="0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Actuator</a:t>
                </a:r>
                <a:endParaRPr lang="en-GB" sz="1050" dirty="0">
                  <a:solidFill>
                    <a:schemeClr val="accent2">
                      <a:lumMod val="50000"/>
                    </a:schemeClr>
                  </a:solidFill>
                  <a:latin typeface="Arial Black" pitchFamily="34" charset="0"/>
                </a:endParaRPr>
              </a:p>
            </p:txBody>
          </p:sp>
        </p:grpSp>
        <p:grpSp>
          <p:nvGrpSpPr>
            <p:cNvPr id="14" name="Groupe 52"/>
            <p:cNvGrpSpPr/>
            <p:nvPr/>
          </p:nvGrpSpPr>
          <p:grpSpPr>
            <a:xfrm>
              <a:off x="-2877372" y="1322662"/>
              <a:ext cx="1152128" cy="450154"/>
              <a:chOff x="971600" y="2564903"/>
              <a:chExt cx="1325335" cy="630215"/>
            </a:xfrm>
          </p:grpSpPr>
          <p:sp>
            <p:nvSpPr>
              <p:cNvPr id="228" name="Rectangle 227"/>
              <p:cNvSpPr/>
              <p:nvPr/>
            </p:nvSpPr>
            <p:spPr>
              <a:xfrm>
                <a:off x="971600" y="2564903"/>
                <a:ext cx="1325335" cy="604867"/>
              </a:xfrm>
              <a:prstGeom prst="rect">
                <a:avLst/>
              </a:prstGeom>
              <a:solidFill>
                <a:schemeClr val="bg1"/>
              </a:solidFill>
              <a:ln w="50800">
                <a:solidFill>
                  <a:srgbClr val="A3C167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229" name="ZoneTexte 228"/>
              <p:cNvSpPr txBox="1"/>
              <p:nvPr/>
            </p:nvSpPr>
            <p:spPr>
              <a:xfrm>
                <a:off x="1009041" y="2613421"/>
                <a:ext cx="1003502" cy="5816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050" dirty="0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s4wear:</a:t>
                </a:r>
              </a:p>
              <a:p>
                <a:r>
                  <a:rPr lang="en-GB" sz="1050" dirty="0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Wearable</a:t>
                </a:r>
                <a:endParaRPr lang="en-GB" sz="1050" dirty="0">
                  <a:solidFill>
                    <a:schemeClr val="accent2">
                      <a:lumMod val="50000"/>
                    </a:schemeClr>
                  </a:solidFill>
                  <a:latin typeface="Arial Black" pitchFamily="34" charset="0"/>
                </a:endParaRPr>
              </a:p>
            </p:txBody>
          </p:sp>
        </p:grpSp>
        <p:grpSp>
          <p:nvGrpSpPr>
            <p:cNvPr id="16" name="Groupe 52"/>
            <p:cNvGrpSpPr/>
            <p:nvPr/>
          </p:nvGrpSpPr>
          <p:grpSpPr>
            <a:xfrm>
              <a:off x="-2877372" y="205188"/>
              <a:ext cx="1152128" cy="415500"/>
              <a:chOff x="796289" y="1645864"/>
              <a:chExt cx="1325337" cy="581702"/>
            </a:xfrm>
          </p:grpSpPr>
          <p:sp>
            <p:nvSpPr>
              <p:cNvPr id="231" name="Rectangle 230"/>
              <p:cNvSpPr/>
              <p:nvPr/>
            </p:nvSpPr>
            <p:spPr>
              <a:xfrm>
                <a:off x="796289" y="1645864"/>
                <a:ext cx="1325337" cy="504056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50800"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232" name="ZoneTexte 231"/>
              <p:cNvSpPr txBox="1"/>
              <p:nvPr/>
            </p:nvSpPr>
            <p:spPr>
              <a:xfrm>
                <a:off x="833730" y="1645867"/>
                <a:ext cx="796975" cy="5816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050" dirty="0" err="1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saref</a:t>
                </a:r>
                <a:r>
                  <a:rPr lang="en-GB" sz="1050" dirty="0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:</a:t>
                </a:r>
              </a:p>
              <a:p>
                <a:r>
                  <a:rPr lang="en-GB" sz="1050" dirty="0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Sensor</a:t>
                </a:r>
                <a:endParaRPr lang="en-GB" sz="1050" dirty="0">
                  <a:solidFill>
                    <a:schemeClr val="accent2">
                      <a:lumMod val="50000"/>
                    </a:schemeClr>
                  </a:solidFill>
                  <a:latin typeface="Arial Black" pitchFamily="34" charset="0"/>
                </a:endParaRPr>
              </a:p>
            </p:txBody>
          </p:sp>
        </p:grpSp>
        <p:cxnSp>
          <p:nvCxnSpPr>
            <p:cNvPr id="236" name="Connecteur droit avec flèche 235"/>
            <p:cNvCxnSpPr/>
            <p:nvPr/>
          </p:nvCxnSpPr>
          <p:spPr>
            <a:xfrm flipH="1">
              <a:off x="-1692696" y="-315416"/>
              <a:ext cx="2160240" cy="36007"/>
            </a:xfrm>
            <a:prstGeom prst="straightConnector1">
              <a:avLst/>
            </a:prstGeom>
            <a:ln w="28575">
              <a:solidFill>
                <a:srgbClr val="002060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9" name="Rectangle 238"/>
            <p:cNvSpPr/>
            <p:nvPr/>
          </p:nvSpPr>
          <p:spPr>
            <a:xfrm>
              <a:off x="-828600" y="-531440"/>
              <a:ext cx="756592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hasHub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0" name="Rectangle 239"/>
            <p:cNvSpPr/>
            <p:nvPr/>
          </p:nvSpPr>
          <p:spPr>
            <a:xfrm>
              <a:off x="-1836712" y="-603448"/>
              <a:ext cx="648072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GB" sz="1200" dirty="0" smtClean="0">
                  <a:solidFill>
                    <a:schemeClr val="accent2">
                      <a:lumMod val="50000"/>
                    </a:schemeClr>
                  </a:solidFill>
                  <a:latin typeface="Arial Black" pitchFamily="34" charset="0"/>
                </a:rPr>
                <a:t>1..1</a:t>
              </a:r>
              <a:endParaRPr lang="en-GB" sz="1200" dirty="0">
                <a:solidFill>
                  <a:schemeClr val="accent2">
                    <a:lumMod val="50000"/>
                  </a:schemeClr>
                </a:solidFill>
                <a:latin typeface="Arial Black" pitchFamily="34" charset="0"/>
              </a:endParaRPr>
            </a:p>
          </p:txBody>
        </p:sp>
        <p:cxnSp>
          <p:nvCxnSpPr>
            <p:cNvPr id="241" name="Connecteur droit avec flèche 240"/>
            <p:cNvCxnSpPr>
              <a:stCxn id="272" idx="3"/>
            </p:cNvCxnSpPr>
            <p:nvPr/>
          </p:nvCxnSpPr>
          <p:spPr>
            <a:xfrm flipH="1">
              <a:off x="-1725244" y="1556792"/>
              <a:ext cx="2120780" cy="0"/>
            </a:xfrm>
            <a:prstGeom prst="straightConnector1">
              <a:avLst/>
            </a:prstGeom>
            <a:ln w="28575">
              <a:solidFill>
                <a:schemeClr val="tx1">
                  <a:lumMod val="85000"/>
                  <a:lumOff val="15000"/>
                </a:schemeClr>
              </a:solidFill>
              <a:prstDash val="solid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7" name="Groupe 49"/>
            <p:cNvGrpSpPr/>
            <p:nvPr/>
          </p:nvGrpSpPr>
          <p:grpSpPr>
            <a:xfrm>
              <a:off x="3275858" y="6059180"/>
              <a:ext cx="1292144" cy="432048"/>
              <a:chOff x="4211960" y="1340768"/>
              <a:chExt cx="1224136" cy="432048"/>
            </a:xfrm>
          </p:grpSpPr>
          <p:sp>
            <p:nvSpPr>
              <p:cNvPr id="255" name="Rectangle 254"/>
              <p:cNvSpPr/>
              <p:nvPr/>
            </p:nvSpPr>
            <p:spPr>
              <a:xfrm>
                <a:off x="4211960" y="1340768"/>
                <a:ext cx="1224136" cy="432048"/>
              </a:xfrm>
              <a:prstGeom prst="rect">
                <a:avLst/>
              </a:prstGeom>
              <a:solidFill>
                <a:schemeClr val="bg1"/>
              </a:solidFill>
              <a:ln w="5080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256" name="ZoneTexte 255"/>
              <p:cNvSpPr txBox="1"/>
              <p:nvPr/>
            </p:nvSpPr>
            <p:spPr>
              <a:xfrm>
                <a:off x="4219537" y="1357318"/>
                <a:ext cx="1152128" cy="4154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50" dirty="0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s4ehaw :</a:t>
                </a:r>
              </a:p>
              <a:p>
                <a:r>
                  <a:rPr lang="en-GB" sz="1050" dirty="0" err="1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DeviceType</a:t>
                </a:r>
                <a:endParaRPr lang="en-GB" sz="1050" dirty="0">
                  <a:solidFill>
                    <a:schemeClr val="accent2">
                      <a:lumMod val="50000"/>
                    </a:schemeClr>
                  </a:solidFill>
                  <a:latin typeface="Arial Black" pitchFamily="34" charset="0"/>
                </a:endParaRPr>
              </a:p>
            </p:txBody>
          </p:sp>
        </p:grpSp>
        <p:grpSp>
          <p:nvGrpSpPr>
            <p:cNvPr id="18" name="Groupe 49"/>
            <p:cNvGrpSpPr/>
            <p:nvPr/>
          </p:nvGrpSpPr>
          <p:grpSpPr>
            <a:xfrm>
              <a:off x="3275856" y="6957393"/>
              <a:ext cx="1294015" cy="432048"/>
              <a:chOff x="4211960" y="1340768"/>
              <a:chExt cx="1008112" cy="432048"/>
            </a:xfrm>
          </p:grpSpPr>
          <p:sp>
            <p:nvSpPr>
              <p:cNvPr id="258" name="Rectangle 257"/>
              <p:cNvSpPr/>
              <p:nvPr/>
            </p:nvSpPr>
            <p:spPr>
              <a:xfrm>
                <a:off x="4211960" y="1340768"/>
                <a:ext cx="1008112" cy="432048"/>
              </a:xfrm>
              <a:prstGeom prst="rect">
                <a:avLst/>
              </a:prstGeom>
              <a:solidFill>
                <a:schemeClr val="bg1"/>
              </a:solidFill>
              <a:ln w="5080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259" name="ZoneTexte 258"/>
              <p:cNvSpPr txBox="1"/>
              <p:nvPr/>
            </p:nvSpPr>
            <p:spPr>
              <a:xfrm>
                <a:off x="4211960" y="1357318"/>
                <a:ext cx="668374" cy="41549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050" dirty="0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s4ehaw :</a:t>
                </a:r>
              </a:p>
              <a:p>
                <a:r>
                  <a:rPr lang="en-GB" sz="1050" dirty="0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Interface</a:t>
                </a:r>
                <a:endParaRPr lang="en-GB" sz="1050" dirty="0">
                  <a:solidFill>
                    <a:schemeClr val="accent2">
                      <a:lumMod val="50000"/>
                    </a:schemeClr>
                  </a:solidFill>
                  <a:latin typeface="Arial Black" pitchFamily="34" charset="0"/>
                </a:endParaRPr>
              </a:p>
            </p:txBody>
          </p:sp>
        </p:grpSp>
        <p:grpSp>
          <p:nvGrpSpPr>
            <p:cNvPr id="20" name="Groupe 52"/>
            <p:cNvGrpSpPr/>
            <p:nvPr/>
          </p:nvGrpSpPr>
          <p:grpSpPr>
            <a:xfrm>
              <a:off x="3275856" y="7893499"/>
              <a:ext cx="1296145" cy="435837"/>
              <a:chOff x="2473112" y="3560209"/>
              <a:chExt cx="1414233" cy="508473"/>
            </a:xfrm>
          </p:grpSpPr>
          <p:sp>
            <p:nvSpPr>
              <p:cNvPr id="264" name="Rectangle 263"/>
              <p:cNvSpPr/>
              <p:nvPr/>
            </p:nvSpPr>
            <p:spPr>
              <a:xfrm>
                <a:off x="2473651" y="3564627"/>
                <a:ext cx="1413694" cy="504055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50800"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265" name="ZoneTexte 264"/>
              <p:cNvSpPr txBox="1"/>
              <p:nvPr/>
            </p:nvSpPr>
            <p:spPr>
              <a:xfrm>
                <a:off x="2473112" y="3560209"/>
                <a:ext cx="804911" cy="48474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050" dirty="0" err="1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saref</a:t>
                </a:r>
                <a:r>
                  <a:rPr lang="en-GB" sz="1050" dirty="0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:</a:t>
                </a:r>
              </a:p>
              <a:p>
                <a:r>
                  <a:rPr lang="en-GB" sz="1050" dirty="0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Service</a:t>
                </a:r>
                <a:endParaRPr lang="en-GB" sz="1050" dirty="0">
                  <a:solidFill>
                    <a:schemeClr val="accent2">
                      <a:lumMod val="50000"/>
                    </a:schemeClr>
                  </a:solidFill>
                  <a:latin typeface="Arial Black" pitchFamily="34" charset="0"/>
                </a:endParaRPr>
              </a:p>
            </p:txBody>
          </p:sp>
        </p:grpSp>
        <p:grpSp>
          <p:nvGrpSpPr>
            <p:cNvPr id="21" name="Groupe 52"/>
            <p:cNvGrpSpPr/>
            <p:nvPr/>
          </p:nvGrpSpPr>
          <p:grpSpPr>
            <a:xfrm>
              <a:off x="3288397" y="3789040"/>
              <a:ext cx="1257624" cy="432048"/>
              <a:chOff x="2473651" y="3564627"/>
              <a:chExt cx="1413694" cy="504055"/>
            </a:xfrm>
          </p:grpSpPr>
          <p:sp>
            <p:nvSpPr>
              <p:cNvPr id="273" name="Rectangle 272"/>
              <p:cNvSpPr/>
              <p:nvPr/>
            </p:nvSpPr>
            <p:spPr>
              <a:xfrm>
                <a:off x="2473651" y="3564627"/>
                <a:ext cx="1413694" cy="504055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50800"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274" name="ZoneTexte 273"/>
              <p:cNvSpPr txBox="1"/>
              <p:nvPr/>
            </p:nvSpPr>
            <p:spPr>
              <a:xfrm>
                <a:off x="2480760" y="3564627"/>
                <a:ext cx="1031066" cy="48474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050" dirty="0" err="1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saref</a:t>
                </a:r>
                <a:r>
                  <a:rPr lang="en-GB" sz="1050" dirty="0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:</a:t>
                </a:r>
              </a:p>
              <a:p>
                <a:r>
                  <a:rPr lang="en-GB" sz="1050" dirty="0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Command</a:t>
                </a:r>
                <a:endParaRPr lang="en-GB" sz="1050" dirty="0">
                  <a:solidFill>
                    <a:schemeClr val="accent2">
                      <a:lumMod val="50000"/>
                    </a:schemeClr>
                  </a:solidFill>
                  <a:latin typeface="Arial Black" pitchFamily="34" charset="0"/>
                </a:endParaRPr>
              </a:p>
            </p:txBody>
          </p:sp>
        </p:grpSp>
        <p:cxnSp>
          <p:nvCxnSpPr>
            <p:cNvPr id="282" name="Connecteur en angle 281"/>
            <p:cNvCxnSpPr/>
            <p:nvPr/>
          </p:nvCxnSpPr>
          <p:spPr>
            <a:xfrm rot="10800000">
              <a:off x="1187624" y="7029400"/>
              <a:ext cx="2088230" cy="2"/>
            </a:xfrm>
            <a:prstGeom prst="bentConnector3">
              <a:avLst>
                <a:gd name="adj1" fmla="val 50000"/>
              </a:avLst>
            </a:prstGeom>
            <a:ln w="28575">
              <a:solidFill>
                <a:srgbClr val="002060"/>
              </a:solidFill>
              <a:prstDash val="dash"/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7" name="Connecteur en angle 286"/>
            <p:cNvCxnSpPr>
              <a:endCxn id="43" idx="2"/>
            </p:cNvCxnSpPr>
            <p:nvPr/>
          </p:nvCxnSpPr>
          <p:spPr>
            <a:xfrm rot="16200000" flipV="1">
              <a:off x="-938590" y="3755015"/>
              <a:ext cx="6336705" cy="2084275"/>
            </a:xfrm>
            <a:prstGeom prst="bentConnector3">
              <a:avLst>
                <a:gd name="adj1" fmla="val -6"/>
              </a:avLst>
            </a:prstGeom>
            <a:ln w="28575">
              <a:solidFill>
                <a:srgbClr val="002060"/>
              </a:solidFill>
              <a:prstDash val="dash"/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0" name="Rectangle 299"/>
            <p:cNvSpPr/>
            <p:nvPr/>
          </p:nvSpPr>
          <p:spPr>
            <a:xfrm>
              <a:off x="1763688" y="5949280"/>
              <a:ext cx="1224136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hasDeviceType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1" name="Rectangle 300"/>
            <p:cNvSpPr/>
            <p:nvPr/>
          </p:nvSpPr>
          <p:spPr>
            <a:xfrm>
              <a:off x="1835696" y="6775484"/>
              <a:ext cx="1080120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hasInterface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2" name="Rectangle 301"/>
            <p:cNvSpPr/>
            <p:nvPr/>
          </p:nvSpPr>
          <p:spPr>
            <a:xfrm>
              <a:off x="2051720" y="7749480"/>
              <a:ext cx="648072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050" b="1" dirty="0" smtClean="0">
                  <a:latin typeface="Arial" pitchFamily="34" charset="0"/>
                  <a:cs typeface="Arial" pitchFamily="34" charset="0"/>
                </a:rPr>
                <a:t>offers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22" name="Groupe 49"/>
            <p:cNvGrpSpPr/>
            <p:nvPr/>
          </p:nvGrpSpPr>
          <p:grpSpPr>
            <a:xfrm>
              <a:off x="6372199" y="5411108"/>
              <a:ext cx="1440164" cy="432048"/>
              <a:chOff x="4210303" y="1340768"/>
              <a:chExt cx="1121971" cy="432048"/>
            </a:xfrm>
          </p:grpSpPr>
          <p:sp>
            <p:nvSpPr>
              <p:cNvPr id="306" name="Rectangle 305"/>
              <p:cNvSpPr/>
              <p:nvPr/>
            </p:nvSpPr>
            <p:spPr>
              <a:xfrm>
                <a:off x="4211961" y="1340768"/>
                <a:ext cx="1120313" cy="432048"/>
              </a:xfrm>
              <a:prstGeom prst="rect">
                <a:avLst/>
              </a:prstGeom>
              <a:solidFill>
                <a:schemeClr val="bg1"/>
              </a:solidFill>
              <a:ln w="5080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307" name="ZoneTexte 306"/>
              <p:cNvSpPr txBox="1"/>
              <p:nvPr/>
            </p:nvSpPr>
            <p:spPr>
              <a:xfrm>
                <a:off x="4210303" y="1357318"/>
                <a:ext cx="1110461" cy="41549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050" dirty="0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s4ehaw :</a:t>
                </a:r>
              </a:p>
              <a:p>
                <a:r>
                  <a:rPr lang="en-GB" sz="1050" dirty="0" err="1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computingPower</a:t>
                </a:r>
                <a:endParaRPr lang="en-GB" sz="1050" dirty="0">
                  <a:solidFill>
                    <a:schemeClr val="accent2">
                      <a:lumMod val="50000"/>
                    </a:schemeClr>
                  </a:solidFill>
                  <a:latin typeface="Arial Black" pitchFamily="34" charset="0"/>
                </a:endParaRPr>
              </a:p>
            </p:txBody>
          </p:sp>
        </p:grpSp>
        <p:grpSp>
          <p:nvGrpSpPr>
            <p:cNvPr id="23" name="Groupe 49"/>
            <p:cNvGrpSpPr/>
            <p:nvPr/>
          </p:nvGrpSpPr>
          <p:grpSpPr>
            <a:xfrm>
              <a:off x="6372201" y="6059180"/>
              <a:ext cx="1440163" cy="432048"/>
              <a:chOff x="4211958" y="1340768"/>
              <a:chExt cx="1121969" cy="432048"/>
            </a:xfrm>
          </p:grpSpPr>
          <p:sp>
            <p:nvSpPr>
              <p:cNvPr id="309" name="Rectangle 308"/>
              <p:cNvSpPr/>
              <p:nvPr/>
            </p:nvSpPr>
            <p:spPr>
              <a:xfrm>
                <a:off x="4211960" y="1340768"/>
                <a:ext cx="1121967" cy="432048"/>
              </a:xfrm>
              <a:prstGeom prst="rect">
                <a:avLst/>
              </a:prstGeom>
              <a:solidFill>
                <a:schemeClr val="bg1"/>
              </a:solidFill>
              <a:ln w="5080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310" name="ZoneTexte 309"/>
              <p:cNvSpPr txBox="1"/>
              <p:nvPr/>
            </p:nvSpPr>
            <p:spPr>
              <a:xfrm>
                <a:off x="4211958" y="1357318"/>
                <a:ext cx="1121967" cy="4154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50" dirty="0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s4ehaw :</a:t>
                </a:r>
              </a:p>
              <a:p>
                <a:r>
                  <a:rPr lang="en-GB" sz="1050" dirty="0" err="1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PowerSource</a:t>
                </a:r>
                <a:endParaRPr lang="en-GB" sz="1050" dirty="0">
                  <a:solidFill>
                    <a:schemeClr val="accent2">
                      <a:lumMod val="50000"/>
                    </a:schemeClr>
                  </a:solidFill>
                  <a:latin typeface="Arial Black" pitchFamily="34" charset="0"/>
                </a:endParaRPr>
              </a:p>
            </p:txBody>
          </p:sp>
        </p:grpSp>
        <p:cxnSp>
          <p:nvCxnSpPr>
            <p:cNvPr id="317" name="Connecteur en angle 316"/>
            <p:cNvCxnSpPr>
              <a:stCxn id="306" idx="1"/>
              <a:endCxn id="255" idx="3"/>
            </p:cNvCxnSpPr>
            <p:nvPr/>
          </p:nvCxnSpPr>
          <p:spPr>
            <a:xfrm rot="10800000" flipV="1">
              <a:off x="4568002" y="5627132"/>
              <a:ext cx="1806322" cy="648072"/>
            </a:xfrm>
            <a:prstGeom prst="bentConnector3">
              <a:avLst>
                <a:gd name="adj1" fmla="val 87591"/>
              </a:avLst>
            </a:prstGeom>
            <a:ln w="28575">
              <a:solidFill>
                <a:srgbClr val="002060"/>
              </a:solidFill>
              <a:prstDash val="dash"/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6" name="Connecteur droit avec flèche 325"/>
            <p:cNvCxnSpPr>
              <a:stCxn id="255" idx="3"/>
              <a:endCxn id="309" idx="1"/>
            </p:cNvCxnSpPr>
            <p:nvPr/>
          </p:nvCxnSpPr>
          <p:spPr>
            <a:xfrm>
              <a:off x="4568002" y="6275204"/>
              <a:ext cx="1804198" cy="0"/>
            </a:xfrm>
            <a:prstGeom prst="straightConnector1">
              <a:avLst/>
            </a:prstGeom>
            <a:ln w="28575">
              <a:solidFill>
                <a:srgbClr val="002060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1" name="Rectangle 340"/>
            <p:cNvSpPr/>
            <p:nvPr/>
          </p:nvSpPr>
          <p:spPr>
            <a:xfrm>
              <a:off x="4788024" y="5373216"/>
              <a:ext cx="1584176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hasComputingPower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42" name="Rectangle 341"/>
            <p:cNvSpPr/>
            <p:nvPr/>
          </p:nvSpPr>
          <p:spPr>
            <a:xfrm>
              <a:off x="4788024" y="6021288"/>
              <a:ext cx="1440160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hasPowerSource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25" name="Groupe 49"/>
            <p:cNvGrpSpPr/>
            <p:nvPr/>
          </p:nvGrpSpPr>
          <p:grpSpPr>
            <a:xfrm>
              <a:off x="6372199" y="7897273"/>
              <a:ext cx="1656183" cy="432048"/>
              <a:chOff x="4211959" y="1340768"/>
              <a:chExt cx="1224137" cy="432048"/>
            </a:xfrm>
          </p:grpSpPr>
          <p:sp>
            <p:nvSpPr>
              <p:cNvPr id="350" name="Rectangle 349"/>
              <p:cNvSpPr/>
              <p:nvPr/>
            </p:nvSpPr>
            <p:spPr>
              <a:xfrm>
                <a:off x="4211960" y="1340768"/>
                <a:ext cx="1224136" cy="432048"/>
              </a:xfrm>
              <a:prstGeom prst="rect">
                <a:avLst/>
              </a:prstGeom>
              <a:solidFill>
                <a:schemeClr val="bg1"/>
              </a:solidFill>
              <a:ln w="5080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351" name="ZoneTexte 350"/>
              <p:cNvSpPr txBox="1"/>
              <p:nvPr/>
            </p:nvSpPr>
            <p:spPr>
              <a:xfrm>
                <a:off x="4211959" y="1353541"/>
                <a:ext cx="1152128" cy="4154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50" dirty="0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s4ehaw :</a:t>
                </a:r>
              </a:p>
              <a:p>
                <a:r>
                  <a:rPr lang="en-GB" sz="1050" dirty="0" err="1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ServiceProfile</a:t>
                </a:r>
                <a:endParaRPr lang="en-GB" sz="1050" dirty="0">
                  <a:solidFill>
                    <a:schemeClr val="accent2">
                      <a:lumMod val="50000"/>
                    </a:schemeClr>
                  </a:solidFill>
                  <a:latin typeface="Arial Black" pitchFamily="34" charset="0"/>
                </a:endParaRPr>
              </a:p>
            </p:txBody>
          </p:sp>
        </p:grpSp>
        <p:cxnSp>
          <p:nvCxnSpPr>
            <p:cNvPr id="358" name="Connecteur droit avec flèche 357"/>
            <p:cNvCxnSpPr>
              <a:stCxn id="264" idx="3"/>
              <a:endCxn id="350" idx="1"/>
            </p:cNvCxnSpPr>
            <p:nvPr/>
          </p:nvCxnSpPr>
          <p:spPr>
            <a:xfrm>
              <a:off x="4572000" y="8113297"/>
              <a:ext cx="1800202" cy="0"/>
            </a:xfrm>
            <a:prstGeom prst="straightConnector1">
              <a:avLst/>
            </a:prstGeom>
            <a:ln w="28575">
              <a:solidFill>
                <a:srgbClr val="002060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6" name="Groupe 49"/>
            <p:cNvGrpSpPr/>
            <p:nvPr/>
          </p:nvGrpSpPr>
          <p:grpSpPr>
            <a:xfrm>
              <a:off x="6372200" y="8617353"/>
              <a:ext cx="1656184" cy="432049"/>
              <a:chOff x="4211960" y="1340768"/>
              <a:chExt cx="1224136" cy="432049"/>
            </a:xfrm>
          </p:grpSpPr>
          <p:sp>
            <p:nvSpPr>
              <p:cNvPr id="362" name="Rectangle 361"/>
              <p:cNvSpPr/>
              <p:nvPr/>
            </p:nvSpPr>
            <p:spPr>
              <a:xfrm>
                <a:off x="4211960" y="1340768"/>
                <a:ext cx="1224136" cy="432048"/>
              </a:xfrm>
              <a:prstGeom prst="rect">
                <a:avLst/>
              </a:prstGeom>
              <a:solidFill>
                <a:schemeClr val="bg1"/>
              </a:solidFill>
              <a:ln w="5080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363" name="ZoneTexte 362"/>
              <p:cNvSpPr txBox="1"/>
              <p:nvPr/>
            </p:nvSpPr>
            <p:spPr>
              <a:xfrm>
                <a:off x="4211960" y="1357319"/>
                <a:ext cx="1152128" cy="4154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50" dirty="0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s4ehaw :</a:t>
                </a:r>
              </a:p>
              <a:p>
                <a:r>
                  <a:rPr lang="en-GB" sz="1050" dirty="0" err="1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ServiceGrounding</a:t>
                </a:r>
                <a:endParaRPr lang="en-GB" sz="1050" dirty="0">
                  <a:solidFill>
                    <a:schemeClr val="accent2">
                      <a:lumMod val="50000"/>
                    </a:schemeClr>
                  </a:solidFill>
                  <a:latin typeface="Arial Black" pitchFamily="34" charset="0"/>
                </a:endParaRPr>
              </a:p>
            </p:txBody>
          </p:sp>
        </p:grpSp>
        <p:grpSp>
          <p:nvGrpSpPr>
            <p:cNvPr id="27" name="Groupe 49"/>
            <p:cNvGrpSpPr/>
            <p:nvPr/>
          </p:nvGrpSpPr>
          <p:grpSpPr>
            <a:xfrm>
              <a:off x="6372200" y="9265424"/>
              <a:ext cx="1656184" cy="432049"/>
              <a:chOff x="4211960" y="1340768"/>
              <a:chExt cx="1224136" cy="432049"/>
            </a:xfrm>
          </p:grpSpPr>
          <p:sp>
            <p:nvSpPr>
              <p:cNvPr id="365" name="Rectangle 364"/>
              <p:cNvSpPr/>
              <p:nvPr/>
            </p:nvSpPr>
            <p:spPr>
              <a:xfrm>
                <a:off x="4211960" y="1340768"/>
                <a:ext cx="1224136" cy="432048"/>
              </a:xfrm>
              <a:prstGeom prst="rect">
                <a:avLst/>
              </a:prstGeom>
              <a:solidFill>
                <a:schemeClr val="bg1"/>
              </a:solidFill>
              <a:ln w="5080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366" name="ZoneTexte 365"/>
              <p:cNvSpPr txBox="1"/>
              <p:nvPr/>
            </p:nvSpPr>
            <p:spPr>
              <a:xfrm>
                <a:off x="4211960" y="1357319"/>
                <a:ext cx="1152127" cy="4154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50" dirty="0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s4ehaw :</a:t>
                </a:r>
              </a:p>
              <a:p>
                <a:r>
                  <a:rPr lang="en-GB" sz="1050" dirty="0" err="1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ServiceProcess</a:t>
                </a:r>
                <a:endParaRPr lang="en-GB" sz="1050" dirty="0">
                  <a:solidFill>
                    <a:schemeClr val="accent2">
                      <a:lumMod val="50000"/>
                    </a:schemeClr>
                  </a:solidFill>
                  <a:latin typeface="Arial Black" pitchFamily="34" charset="0"/>
                </a:endParaRPr>
              </a:p>
            </p:txBody>
          </p:sp>
        </p:grpSp>
        <p:cxnSp>
          <p:nvCxnSpPr>
            <p:cNvPr id="367" name="Connecteur en angle 366"/>
            <p:cNvCxnSpPr>
              <a:stCxn id="362" idx="1"/>
            </p:cNvCxnSpPr>
            <p:nvPr/>
          </p:nvCxnSpPr>
          <p:spPr>
            <a:xfrm rot="10800000">
              <a:off x="4788024" y="8109521"/>
              <a:ext cx="1584176" cy="723857"/>
            </a:xfrm>
            <a:prstGeom prst="bentConnector3">
              <a:avLst>
                <a:gd name="adj1" fmla="val 98577"/>
              </a:avLst>
            </a:prstGeom>
            <a:ln w="28575">
              <a:solidFill>
                <a:srgbClr val="002060"/>
              </a:solidFill>
              <a:prstDash val="dash"/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1" name="Connecteur en angle 370"/>
            <p:cNvCxnSpPr>
              <a:stCxn id="365" idx="1"/>
            </p:cNvCxnSpPr>
            <p:nvPr/>
          </p:nvCxnSpPr>
          <p:spPr>
            <a:xfrm rot="10800000">
              <a:off x="4860032" y="8829600"/>
              <a:ext cx="1512168" cy="651848"/>
            </a:xfrm>
            <a:prstGeom prst="bentConnector3">
              <a:avLst>
                <a:gd name="adj1" fmla="val 103285"/>
              </a:avLst>
            </a:prstGeom>
            <a:ln w="28575">
              <a:solidFill>
                <a:srgbClr val="002060"/>
              </a:solidFill>
              <a:prstDash val="dash"/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5" name="Rectangle 374"/>
            <p:cNvSpPr/>
            <p:nvPr/>
          </p:nvSpPr>
          <p:spPr>
            <a:xfrm>
              <a:off x="4860032" y="7859381"/>
              <a:ext cx="792088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050" b="1" dirty="0" smtClean="0">
                  <a:latin typeface="Arial" pitchFamily="34" charset="0"/>
                  <a:cs typeface="Arial" pitchFamily="34" charset="0"/>
                </a:rPr>
                <a:t>presents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76" name="Rectangle 375"/>
            <p:cNvSpPr/>
            <p:nvPr/>
          </p:nvSpPr>
          <p:spPr>
            <a:xfrm>
              <a:off x="4860032" y="8579461"/>
              <a:ext cx="1008112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050" b="1" dirty="0" smtClean="0">
                  <a:latin typeface="Arial" pitchFamily="34" charset="0"/>
                  <a:cs typeface="Arial" pitchFamily="34" charset="0"/>
                </a:rPr>
                <a:t>supports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77" name="Rectangle 376"/>
            <p:cNvSpPr/>
            <p:nvPr/>
          </p:nvSpPr>
          <p:spPr>
            <a:xfrm>
              <a:off x="4860032" y="9227533"/>
              <a:ext cx="1440160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isDescribedBy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28" name="Groupe 49"/>
            <p:cNvGrpSpPr/>
            <p:nvPr/>
          </p:nvGrpSpPr>
          <p:grpSpPr>
            <a:xfrm>
              <a:off x="3275856" y="2780928"/>
              <a:ext cx="1292146" cy="432048"/>
              <a:chOff x="4211958" y="1340768"/>
              <a:chExt cx="1224138" cy="432048"/>
            </a:xfrm>
          </p:grpSpPr>
          <p:sp>
            <p:nvSpPr>
              <p:cNvPr id="149" name="Rectangle 148"/>
              <p:cNvSpPr/>
              <p:nvPr/>
            </p:nvSpPr>
            <p:spPr>
              <a:xfrm>
                <a:off x="4211960" y="1340768"/>
                <a:ext cx="1224136" cy="432048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50800"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50" name="ZoneTexte 149"/>
              <p:cNvSpPr txBox="1"/>
              <p:nvPr/>
            </p:nvSpPr>
            <p:spPr>
              <a:xfrm>
                <a:off x="4211958" y="1357318"/>
                <a:ext cx="1152127" cy="4154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50" dirty="0" err="1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saref</a:t>
                </a:r>
                <a:r>
                  <a:rPr lang="en-GB" sz="1050" dirty="0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:</a:t>
                </a:r>
              </a:p>
              <a:p>
                <a:r>
                  <a:rPr lang="en-GB" sz="1050" dirty="0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Function</a:t>
                </a:r>
                <a:endParaRPr lang="en-GB" sz="1050" dirty="0">
                  <a:solidFill>
                    <a:schemeClr val="accent2">
                      <a:lumMod val="50000"/>
                    </a:schemeClr>
                  </a:solidFill>
                  <a:latin typeface="Arial Black" pitchFamily="34" charset="0"/>
                </a:endParaRPr>
              </a:p>
            </p:txBody>
          </p:sp>
        </p:grpSp>
        <p:sp>
          <p:nvSpPr>
            <p:cNvPr id="160" name="Rectangle 159"/>
            <p:cNvSpPr/>
            <p:nvPr/>
          </p:nvSpPr>
          <p:spPr>
            <a:xfrm>
              <a:off x="1979712" y="2780928"/>
              <a:ext cx="1008112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hasFunction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29" name="Groupe 49"/>
            <p:cNvGrpSpPr/>
            <p:nvPr/>
          </p:nvGrpSpPr>
          <p:grpSpPr>
            <a:xfrm>
              <a:off x="9972604" y="3429000"/>
              <a:ext cx="2448268" cy="432048"/>
              <a:chOff x="4211960" y="1340768"/>
              <a:chExt cx="1342598" cy="432048"/>
            </a:xfrm>
          </p:grpSpPr>
          <p:sp>
            <p:nvSpPr>
              <p:cNvPr id="163" name="Rectangle 162"/>
              <p:cNvSpPr/>
              <p:nvPr/>
            </p:nvSpPr>
            <p:spPr>
              <a:xfrm>
                <a:off x="4211960" y="1340768"/>
                <a:ext cx="1224136" cy="432048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 w="50800"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64" name="ZoneTexte 163"/>
              <p:cNvSpPr txBox="1"/>
              <p:nvPr/>
            </p:nvSpPr>
            <p:spPr>
              <a:xfrm>
                <a:off x="4402431" y="1412776"/>
                <a:ext cx="1152127" cy="2539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50" dirty="0" err="1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saref:Measurement</a:t>
                </a:r>
                <a:endParaRPr lang="en-GB" sz="1050" dirty="0" smtClean="0">
                  <a:solidFill>
                    <a:schemeClr val="accent2">
                      <a:lumMod val="50000"/>
                    </a:schemeClr>
                  </a:solidFill>
                  <a:latin typeface="Arial Black" pitchFamily="34" charset="0"/>
                </a:endParaRPr>
              </a:p>
            </p:txBody>
          </p:sp>
        </p:grpSp>
        <p:grpSp>
          <p:nvGrpSpPr>
            <p:cNvPr id="30" name="Groupe 49"/>
            <p:cNvGrpSpPr/>
            <p:nvPr/>
          </p:nvGrpSpPr>
          <p:grpSpPr>
            <a:xfrm>
              <a:off x="5652120" y="2780928"/>
              <a:ext cx="1320147" cy="432048"/>
              <a:chOff x="4265966" y="1340768"/>
              <a:chExt cx="990110" cy="288032"/>
            </a:xfrm>
          </p:grpSpPr>
          <p:sp>
            <p:nvSpPr>
              <p:cNvPr id="172" name="Rectangle 171"/>
              <p:cNvSpPr/>
              <p:nvPr/>
            </p:nvSpPr>
            <p:spPr>
              <a:xfrm>
                <a:off x="4265966" y="1340768"/>
                <a:ext cx="972108" cy="288032"/>
              </a:xfrm>
              <a:prstGeom prst="rect">
                <a:avLst/>
              </a:prstGeom>
              <a:solidFill>
                <a:schemeClr val="bg1"/>
              </a:solidFill>
              <a:ln w="5080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74" name="ZoneTexte 173"/>
              <p:cNvSpPr txBox="1"/>
              <p:nvPr/>
            </p:nvSpPr>
            <p:spPr>
              <a:xfrm>
                <a:off x="4265966" y="1388773"/>
                <a:ext cx="990110" cy="17547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50" dirty="0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s4ehaw: Data</a:t>
                </a:r>
                <a:endParaRPr lang="en-GB" sz="1050" dirty="0">
                  <a:solidFill>
                    <a:schemeClr val="accent2">
                      <a:lumMod val="50000"/>
                    </a:schemeClr>
                  </a:solidFill>
                  <a:latin typeface="Arial Black" pitchFamily="34" charset="0"/>
                </a:endParaRPr>
              </a:p>
            </p:txBody>
          </p:sp>
        </p:grpSp>
        <p:sp>
          <p:nvSpPr>
            <p:cNvPr id="170" name="Rectangle 169"/>
            <p:cNvSpPr/>
            <p:nvPr/>
          </p:nvSpPr>
          <p:spPr>
            <a:xfrm>
              <a:off x="4644008" y="2743036"/>
              <a:ext cx="720080" cy="25391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hasData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0" name="Rectangle 209"/>
            <p:cNvSpPr/>
            <p:nvPr/>
          </p:nvSpPr>
          <p:spPr>
            <a:xfrm>
              <a:off x="7740352" y="3391108"/>
              <a:ext cx="1368152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hasMeasurement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221" name="Connecteur en angle 220"/>
            <p:cNvCxnSpPr>
              <a:stCxn id="172" idx="1"/>
              <a:endCxn id="149" idx="3"/>
            </p:cNvCxnSpPr>
            <p:nvPr/>
          </p:nvCxnSpPr>
          <p:spPr>
            <a:xfrm rot="10800000">
              <a:off x="4568000" y="2996952"/>
              <a:ext cx="1084120" cy="12700"/>
            </a:xfrm>
            <a:prstGeom prst="bentConnector3">
              <a:avLst>
                <a:gd name="adj1" fmla="val 50000"/>
              </a:avLst>
            </a:prstGeom>
            <a:ln w="28575">
              <a:solidFill>
                <a:srgbClr val="002060"/>
              </a:solidFill>
              <a:prstDash val="dash"/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6" name="Connecteur droit avec flèche 295"/>
            <p:cNvCxnSpPr>
              <a:stCxn id="172" idx="0"/>
              <a:endCxn id="327" idx="2"/>
            </p:cNvCxnSpPr>
            <p:nvPr/>
          </p:nvCxnSpPr>
          <p:spPr>
            <a:xfrm flipV="1">
              <a:off x="6300192" y="2276872"/>
              <a:ext cx="0" cy="504056"/>
            </a:xfrm>
            <a:prstGeom prst="straightConnector1">
              <a:avLst/>
            </a:prstGeom>
            <a:ln w="28575">
              <a:solidFill>
                <a:srgbClr val="002060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2" name="Groupe 49"/>
            <p:cNvGrpSpPr/>
            <p:nvPr/>
          </p:nvGrpSpPr>
          <p:grpSpPr>
            <a:xfrm>
              <a:off x="9900592" y="2204864"/>
              <a:ext cx="2232248" cy="432048"/>
              <a:chOff x="4211959" y="1340768"/>
              <a:chExt cx="2114760" cy="432048"/>
            </a:xfrm>
          </p:grpSpPr>
          <p:sp>
            <p:nvSpPr>
              <p:cNvPr id="321" name="Rectangle 320"/>
              <p:cNvSpPr/>
              <p:nvPr/>
            </p:nvSpPr>
            <p:spPr>
              <a:xfrm>
                <a:off x="4211959" y="1340768"/>
                <a:ext cx="2114760" cy="432048"/>
              </a:xfrm>
              <a:prstGeom prst="rect">
                <a:avLst/>
              </a:prstGeom>
              <a:solidFill>
                <a:schemeClr val="bg1"/>
              </a:solidFill>
              <a:ln w="5080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322" name="ZoneTexte 321"/>
              <p:cNvSpPr txBox="1"/>
              <p:nvPr/>
            </p:nvSpPr>
            <p:spPr>
              <a:xfrm>
                <a:off x="4280177" y="1357318"/>
                <a:ext cx="1978324" cy="4154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50" dirty="0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s4ehaw :</a:t>
                </a:r>
              </a:p>
              <a:p>
                <a:r>
                  <a:rPr lang="en-GB" sz="1050" dirty="0" err="1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TimeSeriesMeasurements</a:t>
                </a:r>
                <a:endParaRPr lang="en-GB" sz="1050" dirty="0" smtClean="0">
                  <a:solidFill>
                    <a:schemeClr val="accent2">
                      <a:lumMod val="50000"/>
                    </a:schemeClr>
                  </a:solidFill>
                  <a:latin typeface="Arial Black" pitchFamily="34" charset="0"/>
                </a:endParaRPr>
              </a:p>
            </p:txBody>
          </p:sp>
        </p:grpSp>
        <p:grpSp>
          <p:nvGrpSpPr>
            <p:cNvPr id="33" name="Groupe 49"/>
            <p:cNvGrpSpPr/>
            <p:nvPr/>
          </p:nvGrpSpPr>
          <p:grpSpPr>
            <a:xfrm>
              <a:off x="5652120" y="1772816"/>
              <a:ext cx="1296144" cy="504056"/>
              <a:chOff x="4067943" y="1340768"/>
              <a:chExt cx="1296144" cy="504056"/>
            </a:xfrm>
          </p:grpSpPr>
          <p:sp>
            <p:nvSpPr>
              <p:cNvPr id="327" name="Rectangle 326"/>
              <p:cNvSpPr/>
              <p:nvPr/>
            </p:nvSpPr>
            <p:spPr>
              <a:xfrm>
                <a:off x="4067943" y="1340768"/>
                <a:ext cx="1296144" cy="504056"/>
              </a:xfrm>
              <a:prstGeom prst="rect">
                <a:avLst/>
              </a:prstGeom>
              <a:solidFill>
                <a:schemeClr val="bg1"/>
              </a:solidFill>
              <a:ln w="5080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fr-FR" sz="1050">
                  <a:solidFill>
                    <a:schemeClr val="accent2">
                      <a:lumMod val="50000"/>
                    </a:schemeClr>
                  </a:solidFill>
                  <a:latin typeface="Arial Black" pitchFamily="34" charset="0"/>
                </a:endParaRPr>
              </a:p>
            </p:txBody>
          </p:sp>
          <p:sp>
            <p:nvSpPr>
              <p:cNvPr id="328" name="ZoneTexte 327"/>
              <p:cNvSpPr txBox="1"/>
              <p:nvPr/>
            </p:nvSpPr>
            <p:spPr>
              <a:xfrm>
                <a:off x="4067943" y="1357318"/>
                <a:ext cx="1090110" cy="415498"/>
              </a:xfrm>
              <a:prstGeom prst="rect">
                <a:avLst/>
              </a:prstGeom>
              <a:noFill/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r>
                  <a:rPr lang="en-GB" sz="1050" dirty="0" err="1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smartban</a:t>
                </a:r>
                <a:r>
                  <a:rPr lang="en-GB" sz="1050" dirty="0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:</a:t>
                </a:r>
              </a:p>
              <a:p>
                <a:r>
                  <a:rPr lang="en-GB" sz="1050" dirty="0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Constraints</a:t>
                </a:r>
                <a:endParaRPr lang="en-GB" sz="1050" dirty="0">
                  <a:solidFill>
                    <a:schemeClr val="accent2">
                      <a:lumMod val="50000"/>
                    </a:schemeClr>
                  </a:solidFill>
                  <a:latin typeface="Arial Black" pitchFamily="34" charset="0"/>
                </a:endParaRPr>
              </a:p>
            </p:txBody>
          </p:sp>
        </p:grpSp>
        <p:sp>
          <p:nvSpPr>
            <p:cNvPr id="284" name="Rectangle 283"/>
            <p:cNvSpPr/>
            <p:nvPr/>
          </p:nvSpPr>
          <p:spPr>
            <a:xfrm>
              <a:off x="5796136" y="2420888"/>
              <a:ext cx="1224136" cy="25391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hasConstraints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331" name="Connecteur en angle 330"/>
            <p:cNvCxnSpPr>
              <a:stCxn id="163" idx="1"/>
              <a:endCxn id="172" idx="3"/>
            </p:cNvCxnSpPr>
            <p:nvPr/>
          </p:nvCxnSpPr>
          <p:spPr>
            <a:xfrm rot="10800000">
              <a:off x="6948264" y="2996952"/>
              <a:ext cx="3024340" cy="648072"/>
            </a:xfrm>
            <a:prstGeom prst="bentConnector3">
              <a:avLst>
                <a:gd name="adj1" fmla="val 83199"/>
              </a:avLst>
            </a:prstGeom>
            <a:ln w="28575">
              <a:solidFill>
                <a:srgbClr val="002060"/>
              </a:solidFill>
              <a:prstDash val="dash"/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4" name="Connecteur en angle 343"/>
            <p:cNvCxnSpPr>
              <a:stCxn id="321" idx="1"/>
              <a:endCxn id="174" idx="3"/>
            </p:cNvCxnSpPr>
            <p:nvPr/>
          </p:nvCxnSpPr>
          <p:spPr>
            <a:xfrm rot="10800000" flipV="1">
              <a:off x="6972268" y="2420888"/>
              <a:ext cx="2928325" cy="563652"/>
            </a:xfrm>
            <a:prstGeom prst="bentConnector3">
              <a:avLst>
                <a:gd name="adj1" fmla="val 83369"/>
              </a:avLst>
            </a:prstGeom>
            <a:ln w="28575">
              <a:solidFill>
                <a:srgbClr val="002060"/>
              </a:solidFill>
              <a:prstDash val="dash"/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3" name="Rectangle 352"/>
            <p:cNvSpPr/>
            <p:nvPr/>
          </p:nvSpPr>
          <p:spPr>
            <a:xfrm>
              <a:off x="7668344" y="2166972"/>
              <a:ext cx="2160240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hasTimeSeriesMeasurements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405" name="Connecteur droit avec flèche 404"/>
            <p:cNvCxnSpPr>
              <a:stCxn id="149" idx="2"/>
              <a:endCxn id="273" idx="0"/>
            </p:cNvCxnSpPr>
            <p:nvPr/>
          </p:nvCxnSpPr>
          <p:spPr>
            <a:xfrm flipH="1">
              <a:off x="3917210" y="3212976"/>
              <a:ext cx="4718" cy="576064"/>
            </a:xfrm>
            <a:prstGeom prst="straightConnector1">
              <a:avLst/>
            </a:prstGeom>
            <a:ln w="28575">
              <a:solidFill>
                <a:srgbClr val="002060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4" name="Rectangle 403"/>
            <p:cNvSpPr/>
            <p:nvPr/>
          </p:nvSpPr>
          <p:spPr>
            <a:xfrm>
              <a:off x="3419872" y="3319100"/>
              <a:ext cx="1080120" cy="25391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hasCommand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34" name="Groupe 49"/>
            <p:cNvGrpSpPr/>
            <p:nvPr/>
          </p:nvGrpSpPr>
          <p:grpSpPr>
            <a:xfrm>
              <a:off x="251520" y="-1395536"/>
              <a:ext cx="2016224" cy="432048"/>
              <a:chOff x="4246550" y="1340768"/>
              <a:chExt cx="1910107" cy="432048"/>
            </a:xfrm>
          </p:grpSpPr>
          <p:sp>
            <p:nvSpPr>
              <p:cNvPr id="186" name="Rectangle 185"/>
              <p:cNvSpPr/>
              <p:nvPr/>
            </p:nvSpPr>
            <p:spPr>
              <a:xfrm>
                <a:off x="4246550" y="1340768"/>
                <a:ext cx="1910107" cy="432048"/>
              </a:xfrm>
              <a:prstGeom prst="rect">
                <a:avLst/>
              </a:prstGeom>
              <a:solidFill>
                <a:schemeClr val="bg1"/>
              </a:solidFill>
              <a:ln w="5080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87" name="ZoneTexte 186"/>
              <p:cNvSpPr txBox="1"/>
              <p:nvPr/>
            </p:nvSpPr>
            <p:spPr>
              <a:xfrm>
                <a:off x="4246550" y="1357318"/>
                <a:ext cx="1910107" cy="4154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50" dirty="0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s4ehaw:</a:t>
                </a:r>
              </a:p>
              <a:p>
                <a:r>
                  <a:rPr lang="en-GB" sz="1050" dirty="0" err="1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CommunicationFunction</a:t>
                </a:r>
                <a:endParaRPr lang="en-GB" sz="1050" dirty="0">
                  <a:solidFill>
                    <a:schemeClr val="accent2">
                      <a:lumMod val="50000"/>
                    </a:schemeClr>
                  </a:solidFill>
                  <a:latin typeface="Arial Black" pitchFamily="34" charset="0"/>
                </a:endParaRPr>
              </a:p>
            </p:txBody>
          </p:sp>
        </p:grpSp>
        <p:cxnSp>
          <p:nvCxnSpPr>
            <p:cNvPr id="188" name="Connecteur droit avec flèche 187"/>
            <p:cNvCxnSpPr/>
            <p:nvPr/>
          </p:nvCxnSpPr>
          <p:spPr>
            <a:xfrm flipV="1">
              <a:off x="1187624" y="-963486"/>
              <a:ext cx="0" cy="576062"/>
            </a:xfrm>
            <a:prstGeom prst="straightConnector1">
              <a:avLst/>
            </a:prstGeom>
            <a:ln w="28575">
              <a:solidFill>
                <a:srgbClr val="002060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4" name="Rectangle 193"/>
            <p:cNvSpPr/>
            <p:nvPr/>
          </p:nvSpPr>
          <p:spPr>
            <a:xfrm>
              <a:off x="179512" y="-747464"/>
              <a:ext cx="2088232" cy="25391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hasCommunicationFunction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35" name="Groupe 49"/>
            <p:cNvGrpSpPr/>
            <p:nvPr/>
          </p:nvGrpSpPr>
          <p:grpSpPr>
            <a:xfrm>
              <a:off x="8522451" y="-539824"/>
              <a:ext cx="1234125" cy="440432"/>
              <a:chOff x="4211959" y="108248"/>
              <a:chExt cx="1234125" cy="440432"/>
            </a:xfrm>
          </p:grpSpPr>
          <p:sp>
            <p:nvSpPr>
              <p:cNvPr id="196" name="Rectangle 195"/>
              <p:cNvSpPr/>
              <p:nvPr/>
            </p:nvSpPr>
            <p:spPr>
              <a:xfrm>
                <a:off x="4211959" y="116632"/>
                <a:ext cx="1234125" cy="432048"/>
              </a:xfrm>
              <a:prstGeom prst="rect">
                <a:avLst/>
              </a:prstGeom>
              <a:solidFill>
                <a:schemeClr val="bg1"/>
              </a:solidFill>
              <a:ln w="5080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97" name="ZoneTexte 196"/>
              <p:cNvSpPr txBox="1"/>
              <p:nvPr/>
            </p:nvSpPr>
            <p:spPr>
              <a:xfrm>
                <a:off x="4221948" y="108248"/>
                <a:ext cx="1090110" cy="4154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50" dirty="0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s4ehaw :</a:t>
                </a:r>
              </a:p>
              <a:p>
                <a:r>
                  <a:rPr lang="en-GB" sz="1050" dirty="0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Helper</a:t>
                </a:r>
                <a:endParaRPr lang="en-GB" sz="1050" dirty="0">
                  <a:solidFill>
                    <a:schemeClr val="accent2">
                      <a:lumMod val="50000"/>
                    </a:schemeClr>
                  </a:solidFill>
                  <a:latin typeface="Arial Black" pitchFamily="34" charset="0"/>
                </a:endParaRPr>
              </a:p>
            </p:txBody>
          </p:sp>
        </p:grpSp>
        <p:cxnSp>
          <p:nvCxnSpPr>
            <p:cNvPr id="247" name="Connecteur en angle 281"/>
            <p:cNvCxnSpPr/>
            <p:nvPr/>
          </p:nvCxnSpPr>
          <p:spPr>
            <a:xfrm rot="10800000">
              <a:off x="1187624" y="6165304"/>
              <a:ext cx="2088232" cy="12700"/>
            </a:xfrm>
            <a:prstGeom prst="bentConnector3">
              <a:avLst>
                <a:gd name="adj1" fmla="val 50000"/>
              </a:avLst>
            </a:prstGeom>
            <a:ln w="28575">
              <a:solidFill>
                <a:srgbClr val="002060"/>
              </a:solidFill>
              <a:prstDash val="dash"/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0" name="Connecteur en angle 281"/>
            <p:cNvCxnSpPr/>
            <p:nvPr/>
          </p:nvCxnSpPr>
          <p:spPr>
            <a:xfrm rot="5400000" flipH="1" flipV="1">
              <a:off x="-1044624" y="404664"/>
              <a:ext cx="576064" cy="3024336"/>
            </a:xfrm>
            <a:prstGeom prst="bentConnector3">
              <a:avLst>
                <a:gd name="adj1" fmla="val 40570"/>
              </a:avLst>
            </a:prstGeom>
            <a:ln w="28575">
              <a:solidFill>
                <a:srgbClr val="002060"/>
              </a:solidFill>
              <a:prstDash val="solid"/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3" name="Rectangle 402"/>
            <p:cNvSpPr/>
            <p:nvPr/>
          </p:nvSpPr>
          <p:spPr>
            <a:xfrm>
              <a:off x="-180528" y="1700808"/>
              <a:ext cx="936104" cy="25391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subClassOf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37" name="Groupe 49"/>
            <p:cNvGrpSpPr/>
            <p:nvPr/>
          </p:nvGrpSpPr>
          <p:grpSpPr>
            <a:xfrm>
              <a:off x="5364088" y="1052736"/>
              <a:ext cx="1800200" cy="504056"/>
              <a:chOff x="3851921" y="1268760"/>
              <a:chExt cx="1666177" cy="504056"/>
            </a:xfrm>
          </p:grpSpPr>
          <p:sp>
            <p:nvSpPr>
              <p:cNvPr id="242" name="Rectangle 241"/>
              <p:cNvSpPr/>
              <p:nvPr/>
            </p:nvSpPr>
            <p:spPr>
              <a:xfrm>
                <a:off x="3851921" y="1340768"/>
                <a:ext cx="1594165" cy="432048"/>
              </a:xfrm>
              <a:prstGeom prst="rect">
                <a:avLst/>
              </a:prstGeom>
              <a:solidFill>
                <a:schemeClr val="bg1"/>
              </a:solidFill>
              <a:ln w="5080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243" name="ZoneTexte 242"/>
              <p:cNvSpPr txBox="1"/>
              <p:nvPr/>
            </p:nvSpPr>
            <p:spPr>
              <a:xfrm>
                <a:off x="3851922" y="1268760"/>
                <a:ext cx="1666176" cy="504056"/>
              </a:xfrm>
              <a:prstGeom prst="rect">
                <a:avLst/>
              </a:prstGeom>
              <a:solidFill>
                <a:schemeClr val="bg1"/>
              </a:solidFill>
              <a:ln w="5080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r>
                  <a:rPr lang="en-GB" sz="1050" dirty="0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s4ehaw :</a:t>
                </a:r>
              </a:p>
              <a:p>
                <a:r>
                  <a:rPr lang="en-GB" sz="1050" dirty="0" err="1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MeasurementSession</a:t>
                </a:r>
                <a:endParaRPr lang="en-GB" sz="1050" dirty="0" smtClean="0">
                  <a:solidFill>
                    <a:schemeClr val="accent2">
                      <a:lumMod val="50000"/>
                    </a:schemeClr>
                  </a:solidFill>
                  <a:latin typeface="Arial Black" pitchFamily="34" charset="0"/>
                </a:endParaRPr>
              </a:p>
            </p:txBody>
          </p:sp>
        </p:grpSp>
        <p:cxnSp>
          <p:nvCxnSpPr>
            <p:cNvPr id="245" name="Connecteur droit avec flèche 244"/>
            <p:cNvCxnSpPr>
              <a:stCxn id="243" idx="0"/>
              <a:endCxn id="166" idx="2"/>
            </p:cNvCxnSpPr>
            <p:nvPr/>
          </p:nvCxnSpPr>
          <p:spPr>
            <a:xfrm flipV="1">
              <a:off x="6264189" y="44624"/>
              <a:ext cx="4994" cy="1008112"/>
            </a:xfrm>
            <a:prstGeom prst="straightConnector1">
              <a:avLst/>
            </a:prstGeom>
            <a:ln w="28575">
              <a:solidFill>
                <a:schemeClr val="tx1">
                  <a:lumMod val="85000"/>
                  <a:lumOff val="15000"/>
                </a:schemeClr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2" name="Rectangle 251"/>
            <p:cNvSpPr/>
            <p:nvPr/>
          </p:nvSpPr>
          <p:spPr>
            <a:xfrm>
              <a:off x="5724128" y="510788"/>
              <a:ext cx="1224136" cy="25391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hasParticipant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266" name="Connecteur droit avec flèche 265"/>
            <p:cNvCxnSpPr/>
            <p:nvPr/>
          </p:nvCxnSpPr>
          <p:spPr>
            <a:xfrm flipH="1">
              <a:off x="1835696" y="1484784"/>
              <a:ext cx="3528392" cy="0"/>
            </a:xfrm>
            <a:prstGeom prst="straightConnector1">
              <a:avLst/>
            </a:prstGeom>
            <a:ln w="28575">
              <a:solidFill>
                <a:schemeClr val="tx1">
                  <a:lumMod val="85000"/>
                  <a:lumOff val="15000"/>
                </a:schemeClr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5" name="Rectangle 274"/>
            <p:cNvSpPr/>
            <p:nvPr/>
          </p:nvSpPr>
          <p:spPr>
            <a:xfrm>
              <a:off x="1835696" y="1207785"/>
              <a:ext cx="648072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GB" sz="1200" dirty="0" smtClean="0">
                  <a:solidFill>
                    <a:schemeClr val="accent2">
                      <a:lumMod val="50000"/>
                    </a:schemeClr>
                  </a:solidFill>
                  <a:latin typeface="Arial Black" pitchFamily="34" charset="0"/>
                </a:rPr>
                <a:t>1..n</a:t>
              </a:r>
              <a:endParaRPr lang="en-GB" sz="1200" dirty="0">
                <a:solidFill>
                  <a:schemeClr val="accent2">
                    <a:lumMod val="50000"/>
                  </a:schemeClr>
                </a:solidFill>
                <a:latin typeface="Arial Black" pitchFamily="34" charset="0"/>
              </a:endParaRPr>
            </a:p>
          </p:txBody>
        </p:sp>
        <p:sp>
          <p:nvSpPr>
            <p:cNvPr id="276" name="Rectangle 275"/>
            <p:cNvSpPr/>
            <p:nvPr/>
          </p:nvSpPr>
          <p:spPr>
            <a:xfrm>
              <a:off x="3995936" y="1230868"/>
              <a:ext cx="1224136" cy="25391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hasParticipant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77" name="Rectangle 276"/>
            <p:cNvSpPr/>
            <p:nvPr/>
          </p:nvSpPr>
          <p:spPr>
            <a:xfrm>
              <a:off x="5724128" y="44624"/>
              <a:ext cx="648072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GB" sz="1200" dirty="0" smtClean="0">
                  <a:solidFill>
                    <a:schemeClr val="accent2">
                      <a:lumMod val="50000"/>
                    </a:schemeClr>
                  </a:solidFill>
                  <a:latin typeface="Arial Black" pitchFamily="34" charset="0"/>
                </a:rPr>
                <a:t>1..n</a:t>
              </a:r>
              <a:endParaRPr lang="en-GB" sz="1200" dirty="0">
                <a:solidFill>
                  <a:schemeClr val="accent2">
                    <a:lumMod val="50000"/>
                  </a:schemeClr>
                </a:solidFill>
                <a:latin typeface="Arial Black" pitchFamily="34" charset="0"/>
              </a:endParaRPr>
            </a:p>
          </p:txBody>
        </p:sp>
        <p:grpSp>
          <p:nvGrpSpPr>
            <p:cNvPr id="38" name="Groupe 49"/>
            <p:cNvGrpSpPr/>
            <p:nvPr/>
          </p:nvGrpSpPr>
          <p:grpSpPr>
            <a:xfrm>
              <a:off x="3275856" y="4869160"/>
              <a:ext cx="1296144" cy="504056"/>
              <a:chOff x="3491877" y="2132856"/>
              <a:chExt cx="1677362" cy="504056"/>
            </a:xfrm>
          </p:grpSpPr>
          <p:sp>
            <p:nvSpPr>
              <p:cNvPr id="289" name="Rectangle 288"/>
              <p:cNvSpPr/>
              <p:nvPr/>
            </p:nvSpPr>
            <p:spPr>
              <a:xfrm>
                <a:off x="3491877" y="2132856"/>
                <a:ext cx="1677362" cy="504056"/>
              </a:xfrm>
              <a:prstGeom prst="rect">
                <a:avLst/>
              </a:prstGeom>
              <a:solidFill>
                <a:schemeClr val="bg1"/>
              </a:solidFill>
              <a:ln w="5080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290" name="ZoneTexte 289"/>
              <p:cNvSpPr txBox="1"/>
              <p:nvPr/>
            </p:nvSpPr>
            <p:spPr>
              <a:xfrm>
                <a:off x="3491880" y="2149406"/>
                <a:ext cx="1512167" cy="4154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50" dirty="0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s4ehaw :</a:t>
                </a:r>
              </a:p>
              <a:p>
                <a:r>
                  <a:rPr lang="en-GB" sz="1050" dirty="0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Mode</a:t>
                </a:r>
                <a:endParaRPr lang="en-GB" sz="1050" dirty="0">
                  <a:solidFill>
                    <a:schemeClr val="accent2">
                      <a:lumMod val="50000"/>
                    </a:schemeClr>
                  </a:solidFill>
                  <a:latin typeface="Arial Black" pitchFamily="34" charset="0"/>
                </a:endParaRPr>
              </a:p>
            </p:txBody>
          </p:sp>
        </p:grpSp>
        <p:cxnSp>
          <p:nvCxnSpPr>
            <p:cNvPr id="292" name="Connecteur droit avec flèche 291"/>
            <p:cNvCxnSpPr>
              <a:stCxn id="255" idx="0"/>
              <a:endCxn id="289" idx="2"/>
            </p:cNvCxnSpPr>
            <p:nvPr/>
          </p:nvCxnSpPr>
          <p:spPr>
            <a:xfrm flipV="1">
              <a:off x="3921930" y="5373216"/>
              <a:ext cx="1998" cy="685964"/>
            </a:xfrm>
            <a:prstGeom prst="straightConnector1">
              <a:avLst/>
            </a:prstGeom>
            <a:ln w="28575">
              <a:solidFill>
                <a:srgbClr val="002060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9" name="Groupe 49"/>
            <p:cNvGrpSpPr/>
            <p:nvPr/>
          </p:nvGrpSpPr>
          <p:grpSpPr>
            <a:xfrm>
              <a:off x="2915816" y="1700808"/>
              <a:ext cx="2016224" cy="504056"/>
              <a:chOff x="3550553" y="2060848"/>
              <a:chExt cx="1642849" cy="504056"/>
            </a:xfrm>
          </p:grpSpPr>
          <p:sp>
            <p:nvSpPr>
              <p:cNvPr id="346" name="Rectangle 345"/>
              <p:cNvSpPr/>
              <p:nvPr/>
            </p:nvSpPr>
            <p:spPr>
              <a:xfrm>
                <a:off x="3550553" y="2060848"/>
                <a:ext cx="1642849" cy="504056"/>
              </a:xfrm>
              <a:prstGeom prst="rect">
                <a:avLst/>
              </a:prstGeom>
              <a:solidFill>
                <a:schemeClr val="bg1"/>
              </a:solidFill>
              <a:ln w="5080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352" name="ZoneTexte 351"/>
              <p:cNvSpPr txBox="1"/>
              <p:nvPr/>
            </p:nvSpPr>
            <p:spPr>
              <a:xfrm>
                <a:off x="3550553" y="2149406"/>
                <a:ext cx="1512167" cy="4154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50" dirty="0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s4ehaw :</a:t>
                </a:r>
              </a:p>
              <a:p>
                <a:r>
                  <a:rPr lang="en-GB" sz="1050" dirty="0" err="1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MeasurementFunction</a:t>
                </a:r>
                <a:endParaRPr lang="en-GB" sz="1050" dirty="0">
                  <a:solidFill>
                    <a:schemeClr val="accent2">
                      <a:lumMod val="50000"/>
                    </a:schemeClr>
                  </a:solidFill>
                  <a:latin typeface="Arial Black" pitchFamily="34" charset="0"/>
                </a:endParaRPr>
              </a:p>
            </p:txBody>
          </p:sp>
        </p:grpSp>
        <p:cxnSp>
          <p:nvCxnSpPr>
            <p:cNvPr id="354" name="Connecteur droit avec flèche 353"/>
            <p:cNvCxnSpPr>
              <a:stCxn id="346" idx="2"/>
              <a:endCxn id="149" idx="0"/>
            </p:cNvCxnSpPr>
            <p:nvPr/>
          </p:nvCxnSpPr>
          <p:spPr>
            <a:xfrm flipH="1">
              <a:off x="3921930" y="2204864"/>
              <a:ext cx="1998" cy="576064"/>
            </a:xfrm>
            <a:prstGeom prst="straightConnector1">
              <a:avLst/>
            </a:prstGeom>
            <a:ln w="28575">
              <a:solidFill>
                <a:srgbClr val="002060"/>
              </a:solidFill>
              <a:prstDash val="solid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0" name="Rectangle 199"/>
            <p:cNvSpPr/>
            <p:nvPr/>
          </p:nvSpPr>
          <p:spPr>
            <a:xfrm>
              <a:off x="5076056" y="2647945"/>
              <a:ext cx="648072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GB" sz="1200" dirty="0" smtClean="0">
                  <a:solidFill>
                    <a:schemeClr val="accent2">
                      <a:lumMod val="50000"/>
                    </a:schemeClr>
                  </a:solidFill>
                  <a:latin typeface="Arial Black" pitchFamily="34" charset="0"/>
                </a:rPr>
                <a:t>1..n</a:t>
              </a:r>
              <a:endParaRPr lang="en-GB" sz="1200" dirty="0">
                <a:solidFill>
                  <a:schemeClr val="accent2">
                    <a:lumMod val="50000"/>
                  </a:schemeClr>
                </a:solidFill>
                <a:latin typeface="Arial Black" pitchFamily="34" charset="0"/>
              </a:endParaRPr>
            </a:p>
          </p:txBody>
        </p:sp>
        <p:cxnSp>
          <p:nvCxnSpPr>
            <p:cNvPr id="204" name="Connecteur en angle 134"/>
            <p:cNvCxnSpPr>
              <a:stCxn id="184" idx="1"/>
            </p:cNvCxnSpPr>
            <p:nvPr/>
          </p:nvCxnSpPr>
          <p:spPr>
            <a:xfrm rot="10800000" flipV="1">
              <a:off x="6958253" y="-2467272"/>
              <a:ext cx="1564198" cy="2151856"/>
            </a:xfrm>
            <a:prstGeom prst="bentConnector3">
              <a:avLst>
                <a:gd name="adj1" fmla="val 69679"/>
              </a:avLst>
            </a:prstGeom>
            <a:ln w="28575">
              <a:solidFill>
                <a:srgbClr val="002060"/>
              </a:solidFill>
              <a:prstDash val="solid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5" name="Connecteur en angle 134"/>
            <p:cNvCxnSpPr/>
            <p:nvPr/>
          </p:nvCxnSpPr>
          <p:spPr>
            <a:xfrm rot="10800000" flipV="1">
              <a:off x="6958253" y="-1035497"/>
              <a:ext cx="1564198" cy="720080"/>
            </a:xfrm>
            <a:prstGeom prst="bentConnector3">
              <a:avLst>
                <a:gd name="adj1" fmla="val 69679"/>
              </a:avLst>
            </a:prstGeom>
            <a:ln w="28575">
              <a:solidFill>
                <a:srgbClr val="002060"/>
              </a:solidFill>
              <a:prstDash val="solid"/>
              <a:headEnd type="none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9" name="Rectangle 268"/>
            <p:cNvSpPr/>
            <p:nvPr/>
          </p:nvSpPr>
          <p:spPr>
            <a:xfrm>
              <a:off x="7524328" y="-2691680"/>
              <a:ext cx="936104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subClassOf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71" name="Rectangle 270"/>
            <p:cNvSpPr/>
            <p:nvPr/>
          </p:nvSpPr>
          <p:spPr>
            <a:xfrm>
              <a:off x="7524328" y="-1971600"/>
              <a:ext cx="1008112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subClassOf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78" name="Rectangle 277"/>
            <p:cNvSpPr/>
            <p:nvPr/>
          </p:nvSpPr>
          <p:spPr>
            <a:xfrm>
              <a:off x="7524328" y="-1251520"/>
              <a:ext cx="936104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subClassOf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79" name="Rectangle 278"/>
            <p:cNvSpPr/>
            <p:nvPr/>
          </p:nvSpPr>
          <p:spPr>
            <a:xfrm>
              <a:off x="7524328" y="-531440"/>
              <a:ext cx="936104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subClassOf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22" name="Rectangle 221"/>
            <p:cNvSpPr/>
            <p:nvPr/>
          </p:nvSpPr>
          <p:spPr>
            <a:xfrm>
              <a:off x="-828600" y="-253916"/>
              <a:ext cx="936104" cy="25391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subClassOf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33" name="Rectangle 232"/>
            <p:cNvSpPr/>
            <p:nvPr/>
          </p:nvSpPr>
          <p:spPr>
            <a:xfrm>
              <a:off x="8532440" y="449288"/>
              <a:ext cx="1152128" cy="504056"/>
            </a:xfrm>
            <a:prstGeom prst="rect">
              <a:avLst/>
            </a:prstGeom>
            <a:solidFill>
              <a:schemeClr val="bg1"/>
            </a:solidFill>
            <a:ln w="5080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cxnSp>
          <p:nvCxnSpPr>
            <p:cNvPr id="238" name="Connecteur en angle 237"/>
            <p:cNvCxnSpPr>
              <a:stCxn id="253" idx="1"/>
            </p:cNvCxnSpPr>
            <p:nvPr/>
          </p:nvCxnSpPr>
          <p:spPr>
            <a:xfrm rot="10800000">
              <a:off x="6948264" y="-27383"/>
              <a:ext cx="1584176" cy="700970"/>
            </a:xfrm>
            <a:prstGeom prst="bentConnector3">
              <a:avLst>
                <a:gd name="adj1" fmla="val 68288"/>
              </a:avLst>
            </a:prstGeom>
            <a:ln w="28575">
              <a:solidFill>
                <a:srgbClr val="002060"/>
              </a:solidFill>
              <a:prstDash val="dash"/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8" name="Rectangle 247"/>
            <p:cNvSpPr/>
            <p:nvPr/>
          </p:nvSpPr>
          <p:spPr>
            <a:xfrm>
              <a:off x="7524328" y="438780"/>
              <a:ext cx="1008112" cy="25391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hasActivity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53" name="ZoneTexte 252"/>
            <p:cNvSpPr txBox="1"/>
            <p:nvPr/>
          </p:nvSpPr>
          <p:spPr>
            <a:xfrm>
              <a:off x="8532440" y="465838"/>
              <a:ext cx="1090110" cy="4154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50" dirty="0" smtClean="0">
                  <a:solidFill>
                    <a:schemeClr val="accent2">
                      <a:lumMod val="50000"/>
                    </a:schemeClr>
                  </a:solidFill>
                  <a:latin typeface="Arial Black" pitchFamily="34" charset="0"/>
                </a:rPr>
                <a:t>s4ehaw :</a:t>
              </a:r>
            </a:p>
            <a:p>
              <a:r>
                <a:rPr lang="en-GB" sz="1050" dirty="0" smtClean="0">
                  <a:solidFill>
                    <a:schemeClr val="accent2">
                      <a:lumMod val="50000"/>
                    </a:schemeClr>
                  </a:solidFill>
                  <a:latin typeface="Arial Black" pitchFamily="34" charset="0"/>
                </a:rPr>
                <a:t>Activity</a:t>
              </a:r>
              <a:endParaRPr lang="en-GB" sz="1050" dirty="0">
                <a:solidFill>
                  <a:schemeClr val="accent2">
                    <a:lumMod val="50000"/>
                  </a:schemeClr>
                </a:solidFill>
                <a:latin typeface="Arial Black" pitchFamily="34" charset="0"/>
              </a:endParaRPr>
            </a:p>
          </p:txBody>
        </p:sp>
        <p:cxnSp>
          <p:nvCxnSpPr>
            <p:cNvPr id="299" name="Connecteur en angle 134"/>
            <p:cNvCxnSpPr>
              <a:endCxn id="272" idx="3"/>
            </p:cNvCxnSpPr>
            <p:nvPr/>
          </p:nvCxnSpPr>
          <p:spPr>
            <a:xfrm>
              <a:off x="-1692696" y="0"/>
              <a:ext cx="2088232" cy="1556792"/>
            </a:xfrm>
            <a:prstGeom prst="bentConnector3">
              <a:avLst>
                <a:gd name="adj1" fmla="val 85117"/>
              </a:avLst>
            </a:prstGeom>
            <a:ln w="28575">
              <a:solidFill>
                <a:srgbClr val="002060"/>
              </a:solidFill>
              <a:prstDash val="solid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3" name="Connecteur en angle 134"/>
            <p:cNvCxnSpPr>
              <a:stCxn id="231" idx="3"/>
              <a:endCxn id="272" idx="3"/>
            </p:cNvCxnSpPr>
            <p:nvPr/>
          </p:nvCxnSpPr>
          <p:spPr>
            <a:xfrm>
              <a:off x="-1725244" y="385208"/>
              <a:ext cx="2120780" cy="1171584"/>
            </a:xfrm>
            <a:prstGeom prst="bentConnector3">
              <a:avLst>
                <a:gd name="adj1" fmla="val 85859"/>
              </a:avLst>
            </a:prstGeom>
            <a:ln w="28575">
              <a:solidFill>
                <a:srgbClr val="002060"/>
              </a:solidFill>
              <a:prstDash val="solid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2" name="Rectangle 331"/>
            <p:cNvSpPr/>
            <p:nvPr/>
          </p:nvSpPr>
          <p:spPr>
            <a:xfrm>
              <a:off x="-828600" y="150748"/>
              <a:ext cx="936104" cy="25391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subClassOf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343" name="Connecteur en angle 134"/>
            <p:cNvCxnSpPr>
              <a:stCxn id="220" idx="3"/>
              <a:endCxn id="272" idx="3"/>
            </p:cNvCxnSpPr>
            <p:nvPr/>
          </p:nvCxnSpPr>
          <p:spPr>
            <a:xfrm>
              <a:off x="-1725244" y="961274"/>
              <a:ext cx="2120780" cy="595518"/>
            </a:xfrm>
            <a:prstGeom prst="bentConnector3">
              <a:avLst>
                <a:gd name="adj1" fmla="val 85859"/>
              </a:avLst>
            </a:prstGeom>
            <a:ln w="28575">
              <a:solidFill>
                <a:srgbClr val="002060"/>
              </a:solidFill>
              <a:prstDash val="solid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7" name="Rectangle 356"/>
            <p:cNvSpPr/>
            <p:nvPr/>
          </p:nvSpPr>
          <p:spPr>
            <a:xfrm>
              <a:off x="-828600" y="726812"/>
              <a:ext cx="936104" cy="25391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subClassOf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59" name="Rectangle 358"/>
            <p:cNvSpPr/>
            <p:nvPr/>
          </p:nvSpPr>
          <p:spPr>
            <a:xfrm>
              <a:off x="-828600" y="1302876"/>
              <a:ext cx="936104" cy="25391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subClassOf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226" name="Connecteur droit avec flèche 225"/>
            <p:cNvCxnSpPr/>
            <p:nvPr/>
          </p:nvCxnSpPr>
          <p:spPr>
            <a:xfrm flipV="1">
              <a:off x="1835696" y="-27384"/>
              <a:ext cx="1430171" cy="1"/>
            </a:xfrm>
            <a:prstGeom prst="straightConnector1">
              <a:avLst/>
            </a:prstGeom>
            <a:ln w="28575">
              <a:solidFill>
                <a:srgbClr val="002060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6" name="Connecteur en angle 243"/>
            <p:cNvCxnSpPr>
              <a:stCxn id="289" idx="1"/>
            </p:cNvCxnSpPr>
            <p:nvPr/>
          </p:nvCxnSpPr>
          <p:spPr>
            <a:xfrm rot="10800000">
              <a:off x="1187624" y="1664806"/>
              <a:ext cx="2088232" cy="3456382"/>
            </a:xfrm>
            <a:prstGeom prst="bentConnector2">
              <a:avLst/>
            </a:prstGeom>
            <a:ln w="28575">
              <a:solidFill>
                <a:srgbClr val="002060"/>
              </a:solidFill>
              <a:prstDash val="dash"/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1" name="Rectangle 280"/>
            <p:cNvSpPr/>
            <p:nvPr/>
          </p:nvSpPr>
          <p:spPr>
            <a:xfrm>
              <a:off x="3491880" y="5661248"/>
              <a:ext cx="792088" cy="25391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hasMode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83" name="Rectangle 282"/>
            <p:cNvSpPr/>
            <p:nvPr/>
          </p:nvSpPr>
          <p:spPr>
            <a:xfrm>
              <a:off x="1763688" y="4869160"/>
              <a:ext cx="1224136" cy="25391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inCurrentMode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30" name="Triangle isocèle 229"/>
            <p:cNvSpPr/>
            <p:nvPr/>
          </p:nvSpPr>
          <p:spPr>
            <a:xfrm flipV="1">
              <a:off x="3851920" y="2636912"/>
              <a:ext cx="144016" cy="117726"/>
            </a:xfrm>
            <a:prstGeom prst="triangl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72" name="Triangle isocèle 271"/>
            <p:cNvSpPr/>
            <p:nvPr/>
          </p:nvSpPr>
          <p:spPr>
            <a:xfrm rot="5400000">
              <a:off x="395536" y="1484784"/>
              <a:ext cx="144016" cy="144016"/>
            </a:xfrm>
            <a:prstGeom prst="triangl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91" name="Triangle isocèle 290"/>
            <p:cNvSpPr/>
            <p:nvPr/>
          </p:nvSpPr>
          <p:spPr>
            <a:xfrm rot="21410002">
              <a:off x="-2337010" y="2712572"/>
              <a:ext cx="136060" cy="139818"/>
            </a:xfrm>
            <a:prstGeom prst="triangl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93" name="Triangle isocèle 292"/>
            <p:cNvSpPr/>
            <p:nvPr/>
          </p:nvSpPr>
          <p:spPr>
            <a:xfrm rot="10800000">
              <a:off x="-2304256" y="2060848"/>
              <a:ext cx="107504" cy="144016"/>
            </a:xfrm>
            <a:prstGeom prst="triangl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grpSp>
          <p:nvGrpSpPr>
            <p:cNvPr id="46" name="Groupe 287"/>
            <p:cNvGrpSpPr/>
            <p:nvPr/>
          </p:nvGrpSpPr>
          <p:grpSpPr>
            <a:xfrm>
              <a:off x="6228184" y="-963488"/>
              <a:ext cx="216024" cy="592614"/>
              <a:chOff x="6228184" y="-963488"/>
              <a:chExt cx="216024" cy="592614"/>
            </a:xfrm>
          </p:grpSpPr>
          <p:cxnSp>
            <p:nvCxnSpPr>
              <p:cNvPr id="441" name="Connecteur droit avec flèche 440"/>
              <p:cNvCxnSpPr/>
              <p:nvPr/>
            </p:nvCxnSpPr>
            <p:spPr>
              <a:xfrm>
                <a:off x="6336197" y="-963488"/>
                <a:ext cx="4995" cy="592614"/>
              </a:xfrm>
              <a:prstGeom prst="straightConnector1">
                <a:avLst/>
              </a:prstGeom>
              <a:ln w="28575">
                <a:solidFill>
                  <a:srgbClr val="002060"/>
                </a:solidFill>
                <a:prstDash val="solid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44" name="Triangle isocèle 243"/>
              <p:cNvSpPr/>
              <p:nvPr/>
            </p:nvSpPr>
            <p:spPr>
              <a:xfrm rot="10800000">
                <a:off x="6228184" y="-459433"/>
                <a:ext cx="216024" cy="72007"/>
              </a:xfrm>
              <a:prstGeom prst="triangle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  <p:grpSp>
          <p:nvGrpSpPr>
            <p:cNvPr id="47" name="Groupe 49"/>
            <p:cNvGrpSpPr/>
            <p:nvPr/>
          </p:nvGrpSpPr>
          <p:grpSpPr>
            <a:xfrm>
              <a:off x="-3204863" y="-2547664"/>
              <a:ext cx="2736303" cy="440432"/>
              <a:chOff x="2195735" y="1332384"/>
              <a:chExt cx="2736303" cy="440432"/>
            </a:xfrm>
          </p:grpSpPr>
          <p:sp>
            <p:nvSpPr>
              <p:cNvPr id="257" name="Rectangle 256"/>
              <p:cNvSpPr/>
              <p:nvPr/>
            </p:nvSpPr>
            <p:spPr>
              <a:xfrm>
                <a:off x="2195735" y="1340768"/>
                <a:ext cx="2664296" cy="432048"/>
              </a:xfrm>
              <a:prstGeom prst="rect">
                <a:avLst/>
              </a:prstGeom>
              <a:solidFill>
                <a:schemeClr val="bg1"/>
              </a:solidFill>
              <a:ln w="5080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260" name="ZoneTexte 259"/>
              <p:cNvSpPr txBox="1"/>
              <p:nvPr/>
            </p:nvSpPr>
            <p:spPr>
              <a:xfrm>
                <a:off x="2267742" y="1332384"/>
                <a:ext cx="2664296" cy="4154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50" dirty="0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s4ehaw :</a:t>
                </a:r>
              </a:p>
              <a:p>
                <a:r>
                  <a:rPr lang="en-GB" sz="1050" dirty="0" err="1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PeriodicCommunicationFunction</a:t>
                </a:r>
                <a:endParaRPr lang="en-GB" sz="1050" dirty="0">
                  <a:solidFill>
                    <a:schemeClr val="accent2">
                      <a:lumMod val="50000"/>
                    </a:schemeClr>
                  </a:solidFill>
                  <a:latin typeface="Arial Black" pitchFamily="34" charset="0"/>
                </a:endParaRPr>
              </a:p>
            </p:txBody>
          </p:sp>
        </p:grpSp>
        <p:grpSp>
          <p:nvGrpSpPr>
            <p:cNvPr id="48" name="Groupe 49"/>
            <p:cNvGrpSpPr/>
            <p:nvPr/>
          </p:nvGrpSpPr>
          <p:grpSpPr>
            <a:xfrm>
              <a:off x="-252536" y="-2547663"/>
              <a:ext cx="3024336" cy="577081"/>
              <a:chOff x="3419870" y="1332385"/>
              <a:chExt cx="2880319" cy="577081"/>
            </a:xfrm>
          </p:grpSpPr>
          <p:sp>
            <p:nvSpPr>
              <p:cNvPr id="267" name="Rectangle 266"/>
              <p:cNvSpPr/>
              <p:nvPr/>
            </p:nvSpPr>
            <p:spPr>
              <a:xfrm>
                <a:off x="3419870" y="1340768"/>
                <a:ext cx="2880319" cy="432048"/>
              </a:xfrm>
              <a:prstGeom prst="rect">
                <a:avLst/>
              </a:prstGeom>
              <a:solidFill>
                <a:schemeClr val="bg1"/>
              </a:solidFill>
              <a:ln w="5080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268" name="ZoneTexte 267"/>
              <p:cNvSpPr txBox="1"/>
              <p:nvPr/>
            </p:nvSpPr>
            <p:spPr>
              <a:xfrm>
                <a:off x="3419870" y="1332385"/>
                <a:ext cx="2808312" cy="57708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50" dirty="0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s4ehaw :</a:t>
                </a:r>
              </a:p>
              <a:p>
                <a:r>
                  <a:rPr lang="en-GB" sz="1050" dirty="0" err="1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EventDrivenCommunicationFunction</a:t>
                </a:r>
                <a:endParaRPr lang="en-GB" sz="1050" dirty="0">
                  <a:solidFill>
                    <a:schemeClr val="accent2">
                      <a:lumMod val="50000"/>
                    </a:schemeClr>
                  </a:solidFill>
                  <a:latin typeface="Arial Black" pitchFamily="34" charset="0"/>
                </a:endParaRPr>
              </a:p>
            </p:txBody>
          </p:sp>
        </p:grpSp>
        <p:grpSp>
          <p:nvGrpSpPr>
            <p:cNvPr id="49" name="Groupe 49"/>
            <p:cNvGrpSpPr/>
            <p:nvPr/>
          </p:nvGrpSpPr>
          <p:grpSpPr>
            <a:xfrm>
              <a:off x="3059832" y="-2547664"/>
              <a:ext cx="2880320" cy="577081"/>
              <a:chOff x="4864516" y="1332384"/>
              <a:chExt cx="2740790" cy="577081"/>
            </a:xfrm>
          </p:grpSpPr>
          <p:sp>
            <p:nvSpPr>
              <p:cNvPr id="285" name="Rectangle 284"/>
              <p:cNvSpPr/>
              <p:nvPr/>
            </p:nvSpPr>
            <p:spPr>
              <a:xfrm>
                <a:off x="4864516" y="1340768"/>
                <a:ext cx="2740789" cy="432048"/>
              </a:xfrm>
              <a:prstGeom prst="rect">
                <a:avLst/>
              </a:prstGeom>
              <a:solidFill>
                <a:schemeClr val="bg1"/>
              </a:solidFill>
              <a:ln w="5080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286" name="ZoneTexte 285"/>
              <p:cNvSpPr txBox="1"/>
              <p:nvPr/>
            </p:nvSpPr>
            <p:spPr>
              <a:xfrm>
                <a:off x="4864516" y="1332384"/>
                <a:ext cx="2740790" cy="57708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50" dirty="0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s4ehaw :</a:t>
                </a:r>
              </a:p>
              <a:p>
                <a:r>
                  <a:rPr lang="en-GB" sz="1050" dirty="0" err="1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OnRequestCommunicationFunction</a:t>
                </a:r>
                <a:endParaRPr lang="en-GB" sz="1050" dirty="0">
                  <a:solidFill>
                    <a:schemeClr val="accent2">
                      <a:lumMod val="50000"/>
                    </a:schemeClr>
                  </a:solidFill>
                  <a:latin typeface="Arial Black" pitchFamily="34" charset="0"/>
                </a:endParaRPr>
              </a:p>
            </p:txBody>
          </p:sp>
        </p:grpSp>
        <p:grpSp>
          <p:nvGrpSpPr>
            <p:cNvPr id="50" name="Groupe 296"/>
            <p:cNvGrpSpPr/>
            <p:nvPr/>
          </p:nvGrpSpPr>
          <p:grpSpPr>
            <a:xfrm>
              <a:off x="1187624" y="-2107232"/>
              <a:ext cx="144016" cy="711694"/>
              <a:chOff x="6228184" y="-1099120"/>
              <a:chExt cx="144016" cy="711694"/>
            </a:xfrm>
          </p:grpSpPr>
          <p:cxnSp>
            <p:nvCxnSpPr>
              <p:cNvPr id="304" name="Connecteur droit avec flèche 303"/>
              <p:cNvCxnSpPr>
                <a:stCxn id="267" idx="2"/>
                <a:endCxn id="305" idx="0"/>
              </p:cNvCxnSpPr>
              <p:nvPr/>
            </p:nvCxnSpPr>
            <p:spPr>
              <a:xfrm>
                <a:off x="6300192" y="-1099120"/>
                <a:ext cx="0" cy="711694"/>
              </a:xfrm>
              <a:prstGeom prst="straightConnector1">
                <a:avLst/>
              </a:prstGeom>
              <a:ln w="28575">
                <a:solidFill>
                  <a:srgbClr val="002060"/>
                </a:solidFill>
                <a:prstDash val="solid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05" name="Triangle isocèle 304"/>
              <p:cNvSpPr/>
              <p:nvPr/>
            </p:nvSpPr>
            <p:spPr>
              <a:xfrm rot="10800000">
                <a:off x="6228184" y="-531440"/>
                <a:ext cx="144016" cy="144014"/>
              </a:xfrm>
              <a:prstGeom prst="triangle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  <p:sp>
          <p:nvSpPr>
            <p:cNvPr id="370" name="Rectangle 369"/>
            <p:cNvSpPr/>
            <p:nvPr/>
          </p:nvSpPr>
          <p:spPr>
            <a:xfrm>
              <a:off x="-1836712" y="-1899592"/>
              <a:ext cx="936104" cy="25391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subClassOf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73" name="Rectangle 372"/>
            <p:cNvSpPr/>
            <p:nvPr/>
          </p:nvSpPr>
          <p:spPr>
            <a:xfrm>
              <a:off x="3563888" y="-1899592"/>
              <a:ext cx="936104" cy="25391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subClassOf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74" name="Rectangle 373"/>
            <p:cNvSpPr/>
            <p:nvPr/>
          </p:nvSpPr>
          <p:spPr>
            <a:xfrm>
              <a:off x="827584" y="-2043608"/>
              <a:ext cx="936104" cy="25391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subClassOf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308" name="Connecteur en angle 134"/>
            <p:cNvCxnSpPr/>
            <p:nvPr/>
          </p:nvCxnSpPr>
          <p:spPr>
            <a:xfrm flipV="1">
              <a:off x="1835696" y="0"/>
              <a:ext cx="3888432" cy="1196752"/>
            </a:xfrm>
            <a:prstGeom prst="bentConnector3">
              <a:avLst>
                <a:gd name="adj1" fmla="val 82364"/>
              </a:avLst>
            </a:prstGeom>
            <a:ln w="28575">
              <a:solidFill>
                <a:srgbClr val="002060"/>
              </a:solidFill>
              <a:prstDash val="dash"/>
              <a:headEnd type="none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1" name="Rectangle 310"/>
            <p:cNvSpPr/>
            <p:nvPr/>
          </p:nvSpPr>
          <p:spPr>
            <a:xfrm>
              <a:off x="3995936" y="942836"/>
              <a:ext cx="1080120" cy="25391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isAttachedTo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315" name="Connecteur en angle 134"/>
            <p:cNvCxnSpPr/>
            <p:nvPr/>
          </p:nvCxnSpPr>
          <p:spPr>
            <a:xfrm rot="10800000" flipV="1">
              <a:off x="1619672" y="-315416"/>
              <a:ext cx="4104456" cy="360038"/>
            </a:xfrm>
            <a:prstGeom prst="bentConnector4">
              <a:avLst>
                <a:gd name="adj1" fmla="val 24458"/>
                <a:gd name="adj2" fmla="val 306824"/>
              </a:avLst>
            </a:prstGeom>
            <a:ln w="28575">
              <a:solidFill>
                <a:srgbClr val="002060"/>
              </a:solidFill>
              <a:prstDash val="dash"/>
              <a:headEnd type="none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6" name="Rectangle 315"/>
            <p:cNvSpPr/>
            <p:nvPr/>
          </p:nvSpPr>
          <p:spPr>
            <a:xfrm>
              <a:off x="3995936" y="548680"/>
              <a:ext cx="864096" cy="25391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usesBan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81" name="Forme libre 380"/>
            <p:cNvSpPr/>
            <p:nvPr/>
          </p:nvSpPr>
          <p:spPr>
            <a:xfrm>
              <a:off x="239917" y="867624"/>
              <a:ext cx="448146" cy="519065"/>
            </a:xfrm>
            <a:custGeom>
              <a:avLst/>
              <a:gdLst>
                <a:gd name="connsiteX0" fmla="*/ 294237 w 448146"/>
                <a:gd name="connsiteY0" fmla="*/ 490396 h 519065"/>
                <a:gd name="connsiteX1" fmla="*/ 95061 w 448146"/>
                <a:gd name="connsiteY1" fmla="*/ 490396 h 519065"/>
                <a:gd name="connsiteX2" fmla="*/ 13580 w 448146"/>
                <a:gd name="connsiteY2" fmla="*/ 318380 h 519065"/>
                <a:gd name="connsiteX3" fmla="*/ 49794 w 448146"/>
                <a:gd name="connsiteY3" fmla="*/ 46776 h 519065"/>
                <a:gd name="connsiteX4" fmla="*/ 312344 w 448146"/>
                <a:gd name="connsiteY4" fmla="*/ 37723 h 519065"/>
                <a:gd name="connsiteX5" fmla="*/ 448146 w 448146"/>
                <a:gd name="connsiteY5" fmla="*/ 227845 h 5190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48146" h="519065">
                  <a:moveTo>
                    <a:pt x="294237" y="490396"/>
                  </a:moveTo>
                  <a:cubicBezTo>
                    <a:pt x="218037" y="504730"/>
                    <a:pt x="141837" y="519065"/>
                    <a:pt x="95061" y="490396"/>
                  </a:cubicBezTo>
                  <a:cubicBezTo>
                    <a:pt x="48285" y="461727"/>
                    <a:pt x="21124" y="392317"/>
                    <a:pt x="13580" y="318380"/>
                  </a:cubicBezTo>
                  <a:cubicBezTo>
                    <a:pt x="6036" y="244443"/>
                    <a:pt x="0" y="93552"/>
                    <a:pt x="49794" y="46776"/>
                  </a:cubicBezTo>
                  <a:cubicBezTo>
                    <a:pt x="99588" y="0"/>
                    <a:pt x="245952" y="7545"/>
                    <a:pt x="312344" y="37723"/>
                  </a:cubicBezTo>
                  <a:cubicBezTo>
                    <a:pt x="378736" y="67901"/>
                    <a:pt x="413441" y="147873"/>
                    <a:pt x="448146" y="227845"/>
                  </a:cubicBezTo>
                </a:path>
              </a:pathLst>
            </a:custGeom>
            <a:ln w="28575">
              <a:solidFill>
                <a:srgbClr val="002060"/>
              </a:solidFill>
              <a:prstDash val="dash"/>
              <a:headEnd type="none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63" name="Rectangle 262"/>
            <p:cNvSpPr/>
            <p:nvPr/>
          </p:nvSpPr>
          <p:spPr>
            <a:xfrm>
              <a:off x="10476656" y="44624"/>
              <a:ext cx="1512168" cy="504056"/>
            </a:xfrm>
            <a:prstGeom prst="rect">
              <a:avLst/>
            </a:prstGeom>
            <a:solidFill>
              <a:schemeClr val="bg1"/>
            </a:solidFill>
            <a:ln w="5080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80" name="ZoneTexte 279"/>
            <p:cNvSpPr txBox="1"/>
            <p:nvPr/>
          </p:nvSpPr>
          <p:spPr>
            <a:xfrm>
              <a:off x="10476656" y="61174"/>
              <a:ext cx="1512168" cy="4154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50" dirty="0" smtClean="0">
                  <a:solidFill>
                    <a:schemeClr val="accent2">
                      <a:lumMod val="50000"/>
                    </a:schemeClr>
                  </a:solidFill>
                  <a:latin typeface="Arial Black" pitchFamily="34" charset="0"/>
                </a:rPr>
                <a:t>s4ehaw :</a:t>
              </a:r>
            </a:p>
            <a:p>
              <a:r>
                <a:rPr lang="en-GB" sz="1050" dirty="0" err="1" smtClean="0">
                  <a:solidFill>
                    <a:schemeClr val="accent2">
                      <a:lumMod val="50000"/>
                    </a:schemeClr>
                  </a:solidFill>
                  <a:latin typeface="Arial Black" pitchFamily="34" charset="0"/>
                </a:rPr>
                <a:t>DailyActivity</a:t>
              </a:r>
              <a:endParaRPr lang="en-GB" sz="1050" dirty="0">
                <a:solidFill>
                  <a:schemeClr val="accent2">
                    <a:lumMod val="50000"/>
                  </a:schemeClr>
                </a:solidFill>
                <a:latin typeface="Arial Black" pitchFamily="34" charset="0"/>
              </a:endParaRPr>
            </a:p>
          </p:txBody>
        </p:sp>
        <p:sp>
          <p:nvSpPr>
            <p:cNvPr id="288" name="Rectangle 287"/>
            <p:cNvSpPr/>
            <p:nvPr/>
          </p:nvSpPr>
          <p:spPr>
            <a:xfrm>
              <a:off x="10476656" y="953344"/>
              <a:ext cx="1512168" cy="504056"/>
            </a:xfrm>
            <a:prstGeom prst="rect">
              <a:avLst/>
            </a:prstGeom>
            <a:solidFill>
              <a:schemeClr val="bg1"/>
            </a:solidFill>
            <a:ln w="5080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97" name="ZoneTexte 296"/>
            <p:cNvSpPr txBox="1"/>
            <p:nvPr/>
          </p:nvSpPr>
          <p:spPr>
            <a:xfrm>
              <a:off x="10476656" y="969894"/>
              <a:ext cx="1512168" cy="4154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50" dirty="0" smtClean="0">
                  <a:solidFill>
                    <a:schemeClr val="accent2">
                      <a:lumMod val="50000"/>
                    </a:schemeClr>
                  </a:solidFill>
                  <a:latin typeface="Arial Black" pitchFamily="34" charset="0"/>
                </a:rPr>
                <a:t>s4ehaw :</a:t>
              </a:r>
            </a:p>
            <a:p>
              <a:r>
                <a:rPr lang="en-GB" sz="1050" dirty="0" err="1" smtClean="0">
                  <a:solidFill>
                    <a:schemeClr val="accent2">
                      <a:lumMod val="50000"/>
                    </a:schemeClr>
                  </a:solidFill>
                  <a:latin typeface="Arial Black" pitchFamily="34" charset="0"/>
                </a:rPr>
                <a:t>NocturnalActivity</a:t>
              </a:r>
              <a:endParaRPr lang="en-GB" sz="1050" dirty="0">
                <a:solidFill>
                  <a:schemeClr val="accent2">
                    <a:lumMod val="50000"/>
                  </a:schemeClr>
                </a:solidFill>
                <a:latin typeface="Arial Black" pitchFamily="34" charset="0"/>
              </a:endParaRPr>
            </a:p>
          </p:txBody>
        </p:sp>
        <p:cxnSp>
          <p:nvCxnSpPr>
            <p:cNvPr id="298" name="Connecteur en angle 134"/>
            <p:cNvCxnSpPr/>
            <p:nvPr/>
          </p:nvCxnSpPr>
          <p:spPr>
            <a:xfrm rot="10800000">
              <a:off x="9684568" y="665313"/>
              <a:ext cx="792088" cy="476327"/>
            </a:xfrm>
            <a:prstGeom prst="bentConnector3">
              <a:avLst>
                <a:gd name="adj1" fmla="val 50000"/>
              </a:avLst>
            </a:prstGeom>
            <a:ln w="28575">
              <a:solidFill>
                <a:srgbClr val="002060"/>
              </a:solidFill>
              <a:prstDash val="solid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9" name="Connecteur en angle 134"/>
            <p:cNvCxnSpPr/>
            <p:nvPr/>
          </p:nvCxnSpPr>
          <p:spPr>
            <a:xfrm rot="10800000" flipV="1">
              <a:off x="9684568" y="233265"/>
              <a:ext cx="792088" cy="432393"/>
            </a:xfrm>
            <a:prstGeom prst="bentConnector3">
              <a:avLst>
                <a:gd name="adj1" fmla="val 50000"/>
              </a:avLst>
            </a:prstGeom>
            <a:ln w="28575">
              <a:solidFill>
                <a:srgbClr val="002060"/>
              </a:solidFill>
              <a:prstDash val="solid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9" name="Triangle isocèle 328"/>
            <p:cNvSpPr/>
            <p:nvPr/>
          </p:nvSpPr>
          <p:spPr>
            <a:xfrm rot="16200000">
              <a:off x="9684568" y="593304"/>
              <a:ext cx="144016" cy="144016"/>
            </a:xfrm>
            <a:prstGeom prst="triangl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61" name="Rectangle 360"/>
            <p:cNvSpPr/>
            <p:nvPr/>
          </p:nvSpPr>
          <p:spPr>
            <a:xfrm>
              <a:off x="5868144" y="-819472"/>
              <a:ext cx="936104" cy="25391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subClassOf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64" name="Rectangle 363"/>
            <p:cNvSpPr/>
            <p:nvPr/>
          </p:nvSpPr>
          <p:spPr>
            <a:xfrm>
              <a:off x="3419872" y="2310988"/>
              <a:ext cx="936104" cy="25391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subClassOf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261" name="Connecteur en angle 134"/>
            <p:cNvCxnSpPr>
              <a:endCxn id="181" idx="1"/>
            </p:cNvCxnSpPr>
            <p:nvPr/>
          </p:nvCxnSpPr>
          <p:spPr>
            <a:xfrm flipV="1">
              <a:off x="1835696" y="-1179512"/>
              <a:ext cx="3600400" cy="864096"/>
            </a:xfrm>
            <a:prstGeom prst="bentConnector3">
              <a:avLst>
                <a:gd name="adj1" fmla="val 26866"/>
              </a:avLst>
            </a:prstGeom>
            <a:ln w="28575">
              <a:solidFill>
                <a:srgbClr val="002060"/>
              </a:solidFill>
              <a:prstDash val="dash"/>
              <a:headEnd type="none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4" name="Rectangle 313"/>
            <p:cNvSpPr/>
            <p:nvPr/>
          </p:nvSpPr>
          <p:spPr>
            <a:xfrm>
              <a:off x="3347864" y="-1433428"/>
              <a:ext cx="1800200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hasResponsibleParty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320" name="Connecteur en angle 134"/>
            <p:cNvCxnSpPr/>
            <p:nvPr/>
          </p:nvCxnSpPr>
          <p:spPr>
            <a:xfrm rot="10800000" flipV="1">
              <a:off x="7020273" y="-1755576"/>
              <a:ext cx="1502179" cy="1476164"/>
            </a:xfrm>
            <a:prstGeom prst="bentConnector4">
              <a:avLst>
                <a:gd name="adj1" fmla="val 72313"/>
                <a:gd name="adj2" fmla="val 97072"/>
              </a:avLst>
            </a:prstGeom>
            <a:ln w="28575">
              <a:solidFill>
                <a:srgbClr val="002060"/>
              </a:solidFill>
              <a:prstDash val="solid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9" name="Connecteur droit avec flèche 348"/>
            <p:cNvCxnSpPr/>
            <p:nvPr/>
          </p:nvCxnSpPr>
          <p:spPr>
            <a:xfrm>
              <a:off x="6948264" y="-315416"/>
              <a:ext cx="1574187" cy="0"/>
            </a:xfrm>
            <a:prstGeom prst="straightConnector1">
              <a:avLst/>
            </a:prstGeom>
            <a:ln w="28575">
              <a:solidFill>
                <a:srgbClr val="002060"/>
              </a:solidFill>
              <a:prstDash val="solid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4" name="Triangle isocèle 293"/>
            <p:cNvSpPr/>
            <p:nvPr/>
          </p:nvSpPr>
          <p:spPr>
            <a:xfrm rot="16200000">
              <a:off x="6948264" y="-387424"/>
              <a:ext cx="144016" cy="144016"/>
            </a:xfrm>
            <a:prstGeom prst="triangl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3" name="Groupe 102"/>
          <p:cNvGrpSpPr/>
          <p:nvPr/>
        </p:nvGrpSpPr>
        <p:grpSpPr>
          <a:xfrm>
            <a:off x="-2350758" y="764704"/>
            <a:ext cx="9227014" cy="4813503"/>
            <a:chOff x="-2350758" y="764704"/>
            <a:chExt cx="9227014" cy="4813503"/>
          </a:xfrm>
        </p:grpSpPr>
        <p:grpSp>
          <p:nvGrpSpPr>
            <p:cNvPr id="8" name="Groupe 49"/>
            <p:cNvGrpSpPr/>
            <p:nvPr/>
          </p:nvGrpSpPr>
          <p:grpSpPr>
            <a:xfrm>
              <a:off x="2555776" y="2060848"/>
              <a:ext cx="1234125" cy="432048"/>
              <a:chOff x="4211959" y="1340768"/>
              <a:chExt cx="1234125" cy="432048"/>
            </a:xfrm>
          </p:grpSpPr>
          <p:sp>
            <p:nvSpPr>
              <p:cNvPr id="162" name="Rectangle 161"/>
              <p:cNvSpPr/>
              <p:nvPr/>
            </p:nvSpPr>
            <p:spPr>
              <a:xfrm>
                <a:off x="4211959" y="1340768"/>
                <a:ext cx="1234125" cy="432048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66" name="ZoneTexte 165"/>
              <p:cNvSpPr txBox="1"/>
              <p:nvPr/>
            </p:nvSpPr>
            <p:spPr>
              <a:xfrm>
                <a:off x="4211959" y="1446892"/>
                <a:ext cx="1090110" cy="2539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50" dirty="0" err="1" smtClean="0">
                    <a:solidFill>
                      <a:schemeClr val="bg1"/>
                    </a:solidFill>
                    <a:latin typeface="Arial Black" pitchFamily="34" charset="0"/>
                  </a:rPr>
                  <a:t>HealthActor</a:t>
                </a:r>
                <a:endParaRPr lang="en-GB" sz="1050" dirty="0">
                  <a:solidFill>
                    <a:schemeClr val="bg1"/>
                  </a:solidFill>
                  <a:latin typeface="Arial Black" pitchFamily="34" charset="0"/>
                </a:endParaRPr>
              </a:p>
            </p:txBody>
          </p:sp>
        </p:grpSp>
        <p:grpSp>
          <p:nvGrpSpPr>
            <p:cNvPr id="9" name="Groupe 49"/>
            <p:cNvGrpSpPr/>
            <p:nvPr/>
          </p:nvGrpSpPr>
          <p:grpSpPr>
            <a:xfrm>
              <a:off x="5354099" y="2060848"/>
              <a:ext cx="1522157" cy="432048"/>
              <a:chOff x="4211959" y="1340768"/>
              <a:chExt cx="1234125" cy="432048"/>
            </a:xfrm>
          </p:grpSpPr>
          <p:sp>
            <p:nvSpPr>
              <p:cNvPr id="175" name="Rectangle 174"/>
              <p:cNvSpPr/>
              <p:nvPr/>
            </p:nvSpPr>
            <p:spPr>
              <a:xfrm>
                <a:off x="4211959" y="1340768"/>
                <a:ext cx="1234125" cy="432048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76" name="ZoneTexte 175"/>
              <p:cNvSpPr txBox="1"/>
              <p:nvPr/>
            </p:nvSpPr>
            <p:spPr>
              <a:xfrm>
                <a:off x="4283968" y="1446892"/>
                <a:ext cx="1090110" cy="2539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50" dirty="0" smtClean="0">
                    <a:solidFill>
                      <a:schemeClr val="bg1"/>
                    </a:solidFill>
                    <a:latin typeface="Arial Black" pitchFamily="34" charset="0"/>
                  </a:rPr>
                  <a:t>Patient</a:t>
                </a:r>
                <a:endParaRPr lang="en-GB" sz="1050" dirty="0">
                  <a:solidFill>
                    <a:schemeClr val="bg1"/>
                  </a:solidFill>
                  <a:latin typeface="Arial Black" pitchFamily="34" charset="0"/>
                </a:endParaRPr>
              </a:p>
            </p:txBody>
          </p:sp>
        </p:grpSp>
        <p:grpSp>
          <p:nvGrpSpPr>
            <p:cNvPr id="10" name="Groupe 49"/>
            <p:cNvGrpSpPr/>
            <p:nvPr/>
          </p:nvGrpSpPr>
          <p:grpSpPr>
            <a:xfrm>
              <a:off x="5354099" y="3007985"/>
              <a:ext cx="1522157" cy="432048"/>
              <a:chOff x="4211959" y="1340768"/>
              <a:chExt cx="1234125" cy="432048"/>
            </a:xfrm>
          </p:grpSpPr>
          <p:sp>
            <p:nvSpPr>
              <p:cNvPr id="178" name="Rectangle 177"/>
              <p:cNvSpPr/>
              <p:nvPr/>
            </p:nvSpPr>
            <p:spPr>
              <a:xfrm>
                <a:off x="4211959" y="1340768"/>
                <a:ext cx="1234125" cy="432048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79" name="ZoneTexte 178"/>
              <p:cNvSpPr txBox="1"/>
              <p:nvPr/>
            </p:nvSpPr>
            <p:spPr>
              <a:xfrm>
                <a:off x="4221948" y="1438508"/>
                <a:ext cx="1090110" cy="2539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50" dirty="0" smtClean="0">
                    <a:solidFill>
                      <a:schemeClr val="bg1"/>
                    </a:solidFill>
                    <a:latin typeface="Arial Black" pitchFamily="34" charset="0"/>
                  </a:rPr>
                  <a:t>User</a:t>
                </a:r>
                <a:endParaRPr lang="en-GB" sz="1050" dirty="0">
                  <a:solidFill>
                    <a:schemeClr val="bg1"/>
                  </a:solidFill>
                  <a:latin typeface="Arial Black" pitchFamily="34" charset="0"/>
                </a:endParaRPr>
              </a:p>
            </p:txBody>
          </p:sp>
        </p:grpSp>
        <p:sp>
          <p:nvSpPr>
            <p:cNvPr id="181" name="Rectangle 180"/>
            <p:cNvSpPr/>
            <p:nvPr/>
          </p:nvSpPr>
          <p:spPr>
            <a:xfrm>
              <a:off x="2267744" y="775737"/>
              <a:ext cx="1728191" cy="432048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 w="508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fr-FR" sz="1050">
                <a:solidFill>
                  <a:schemeClr val="accent2">
                    <a:lumMod val="50000"/>
                  </a:schemeClr>
                </a:solidFill>
                <a:latin typeface="Arial Black" pitchFamily="34" charset="0"/>
              </a:endParaRPr>
            </a:p>
          </p:txBody>
        </p:sp>
        <p:sp>
          <p:nvSpPr>
            <p:cNvPr id="182" name="ZoneTexte 181"/>
            <p:cNvSpPr txBox="1"/>
            <p:nvPr/>
          </p:nvSpPr>
          <p:spPr>
            <a:xfrm>
              <a:off x="2267744" y="775737"/>
              <a:ext cx="1656183" cy="415498"/>
            </a:xfrm>
            <a:prstGeom prst="rect">
              <a:avLst/>
            </a:prstGeom>
            <a:noFill/>
            <a:ln w="508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GB" sz="1050" dirty="0" err="1" smtClean="0">
                  <a:solidFill>
                    <a:schemeClr val="bg1"/>
                  </a:solidFill>
                  <a:latin typeface="Arial Black" pitchFamily="34" charset="0"/>
                </a:rPr>
                <a:t>ResponsibleParty</a:t>
              </a:r>
              <a:endParaRPr lang="en-GB" sz="1050" dirty="0">
                <a:solidFill>
                  <a:schemeClr val="bg1"/>
                </a:solidFill>
                <a:latin typeface="Arial Black" pitchFamily="34" charset="0"/>
              </a:endParaRPr>
            </a:p>
          </p:txBody>
        </p:sp>
        <p:grpSp>
          <p:nvGrpSpPr>
            <p:cNvPr id="12" name="Groupe 49"/>
            <p:cNvGrpSpPr/>
            <p:nvPr/>
          </p:nvGrpSpPr>
          <p:grpSpPr>
            <a:xfrm>
              <a:off x="5354098" y="1063769"/>
              <a:ext cx="1522158" cy="432048"/>
              <a:chOff x="4211958" y="1340768"/>
              <a:chExt cx="1234126" cy="432048"/>
            </a:xfrm>
          </p:grpSpPr>
          <p:sp>
            <p:nvSpPr>
              <p:cNvPr id="184" name="Rectangle 183"/>
              <p:cNvSpPr/>
              <p:nvPr/>
            </p:nvSpPr>
            <p:spPr>
              <a:xfrm>
                <a:off x="4211959" y="1340768"/>
                <a:ext cx="1234125" cy="432048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90" name="ZoneTexte 189"/>
              <p:cNvSpPr txBox="1"/>
              <p:nvPr/>
            </p:nvSpPr>
            <p:spPr>
              <a:xfrm>
                <a:off x="4211958" y="1446892"/>
                <a:ext cx="1090110" cy="2539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50" dirty="0" smtClean="0">
                    <a:solidFill>
                      <a:schemeClr val="bg1"/>
                    </a:solidFill>
                    <a:latin typeface="Arial Black" pitchFamily="34" charset="0"/>
                  </a:rPr>
                  <a:t>Caregiver</a:t>
                </a:r>
                <a:endParaRPr lang="en-GB" sz="1050" dirty="0">
                  <a:solidFill>
                    <a:schemeClr val="bg1"/>
                  </a:solidFill>
                  <a:latin typeface="Arial Black" pitchFamily="34" charset="0"/>
                </a:endParaRPr>
              </a:p>
            </p:txBody>
          </p:sp>
        </p:grpSp>
        <p:grpSp>
          <p:nvGrpSpPr>
            <p:cNvPr id="36" name="Groupe 49"/>
            <p:cNvGrpSpPr/>
            <p:nvPr/>
          </p:nvGrpSpPr>
          <p:grpSpPr>
            <a:xfrm>
              <a:off x="5354099" y="4023648"/>
              <a:ext cx="1522157" cy="432048"/>
              <a:chOff x="4211959" y="1340768"/>
              <a:chExt cx="1234125" cy="432048"/>
            </a:xfrm>
          </p:grpSpPr>
          <p:sp>
            <p:nvSpPr>
              <p:cNvPr id="196" name="Rectangle 195"/>
              <p:cNvSpPr/>
              <p:nvPr/>
            </p:nvSpPr>
            <p:spPr>
              <a:xfrm>
                <a:off x="4211959" y="1340768"/>
                <a:ext cx="1234125" cy="432048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97" name="ZoneTexte 196"/>
              <p:cNvSpPr txBox="1"/>
              <p:nvPr/>
            </p:nvSpPr>
            <p:spPr>
              <a:xfrm>
                <a:off x="4221948" y="1412776"/>
                <a:ext cx="1090110" cy="2539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50" dirty="0" smtClean="0">
                    <a:solidFill>
                      <a:schemeClr val="bg1"/>
                    </a:solidFill>
                    <a:latin typeface="Arial Black" pitchFamily="34" charset="0"/>
                  </a:rPr>
                  <a:t>Helper</a:t>
                </a:r>
                <a:endParaRPr lang="en-GB" sz="1050" dirty="0">
                  <a:solidFill>
                    <a:schemeClr val="bg1"/>
                  </a:solidFill>
                  <a:latin typeface="Arial Black" pitchFamily="34" charset="0"/>
                </a:endParaRPr>
              </a:p>
            </p:txBody>
          </p:sp>
        </p:grpSp>
        <p:cxnSp>
          <p:nvCxnSpPr>
            <p:cNvPr id="204" name="Connecteur en angle 134"/>
            <p:cNvCxnSpPr>
              <a:stCxn id="184" idx="1"/>
              <a:endCxn id="162" idx="3"/>
            </p:cNvCxnSpPr>
            <p:nvPr/>
          </p:nvCxnSpPr>
          <p:spPr>
            <a:xfrm rot="10800000" flipV="1">
              <a:off x="3789901" y="1279792"/>
              <a:ext cx="1564198" cy="997079"/>
            </a:xfrm>
            <a:prstGeom prst="bentConnector3">
              <a:avLst>
                <a:gd name="adj1" fmla="val 50000"/>
              </a:avLst>
            </a:prstGeom>
            <a:ln w="28575">
              <a:solidFill>
                <a:srgbClr val="002060"/>
              </a:solidFill>
              <a:prstDash val="solid"/>
              <a:headEnd type="none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6" name="Connecteur droit avec flèche 215"/>
            <p:cNvCxnSpPr>
              <a:stCxn id="175" idx="1"/>
              <a:endCxn id="162" idx="3"/>
            </p:cNvCxnSpPr>
            <p:nvPr/>
          </p:nvCxnSpPr>
          <p:spPr>
            <a:xfrm flipH="1">
              <a:off x="3789901" y="2276872"/>
              <a:ext cx="1564198" cy="0"/>
            </a:xfrm>
            <a:prstGeom prst="straightConnector1">
              <a:avLst/>
            </a:prstGeom>
            <a:ln w="28575">
              <a:solidFill>
                <a:srgbClr val="002060"/>
              </a:solidFill>
              <a:prstDash val="solid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5" name="Connecteur en angle 134"/>
            <p:cNvCxnSpPr>
              <a:stCxn id="178" idx="1"/>
              <a:endCxn id="162" idx="3"/>
            </p:cNvCxnSpPr>
            <p:nvPr/>
          </p:nvCxnSpPr>
          <p:spPr>
            <a:xfrm rot="10800000">
              <a:off x="3789901" y="2276873"/>
              <a:ext cx="1564198" cy="947137"/>
            </a:xfrm>
            <a:prstGeom prst="bentConnector3">
              <a:avLst>
                <a:gd name="adj1" fmla="val 50000"/>
              </a:avLst>
            </a:prstGeom>
            <a:ln w="28575">
              <a:solidFill>
                <a:srgbClr val="002060"/>
              </a:solidFill>
              <a:prstDash val="solid"/>
              <a:headEnd type="none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1" name="Connecteur en angle 134"/>
            <p:cNvCxnSpPr>
              <a:stCxn id="196" idx="1"/>
              <a:endCxn id="162" idx="3"/>
            </p:cNvCxnSpPr>
            <p:nvPr/>
          </p:nvCxnSpPr>
          <p:spPr>
            <a:xfrm rot="10800000">
              <a:off x="3789901" y="2276872"/>
              <a:ext cx="1564198" cy="1962800"/>
            </a:xfrm>
            <a:prstGeom prst="bentConnector3">
              <a:avLst>
                <a:gd name="adj1" fmla="val 50000"/>
              </a:avLst>
            </a:prstGeom>
            <a:ln w="28575">
              <a:solidFill>
                <a:srgbClr val="002060"/>
              </a:solidFill>
              <a:prstDash val="solid"/>
              <a:headEnd type="none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3" name="Rectangle 232"/>
            <p:cNvSpPr/>
            <p:nvPr/>
          </p:nvSpPr>
          <p:spPr>
            <a:xfrm>
              <a:off x="323528" y="3429000"/>
              <a:ext cx="1368152" cy="504056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 w="508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50" name="Rectangle 249"/>
            <p:cNvSpPr/>
            <p:nvPr/>
          </p:nvSpPr>
          <p:spPr>
            <a:xfrm>
              <a:off x="1403648" y="2204864"/>
              <a:ext cx="1008112" cy="25391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hasActivity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53" name="ZoneTexte 252"/>
            <p:cNvSpPr txBox="1"/>
            <p:nvPr/>
          </p:nvSpPr>
          <p:spPr>
            <a:xfrm>
              <a:off x="323528" y="3573016"/>
              <a:ext cx="1090110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050" dirty="0" smtClean="0">
                  <a:solidFill>
                    <a:schemeClr val="bg1"/>
                  </a:solidFill>
                  <a:latin typeface="Arial Black" pitchFamily="34" charset="0"/>
                </a:rPr>
                <a:t>Activity</a:t>
              </a:r>
              <a:endParaRPr lang="en-GB" sz="1050" dirty="0">
                <a:solidFill>
                  <a:schemeClr val="bg1"/>
                </a:solidFill>
                <a:latin typeface="Arial Black" pitchFamily="34" charset="0"/>
              </a:endParaRPr>
            </a:p>
          </p:txBody>
        </p:sp>
        <p:sp>
          <p:nvSpPr>
            <p:cNvPr id="294" name="Triangle isocèle 293"/>
            <p:cNvSpPr/>
            <p:nvPr/>
          </p:nvSpPr>
          <p:spPr>
            <a:xfrm rot="16200000">
              <a:off x="3779912" y="2204864"/>
              <a:ext cx="144016" cy="144016"/>
            </a:xfrm>
            <a:prstGeom prst="triangl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grpSp>
          <p:nvGrpSpPr>
            <p:cNvPr id="288" name="Groupe 287"/>
            <p:cNvGrpSpPr/>
            <p:nvPr/>
          </p:nvGrpSpPr>
          <p:grpSpPr>
            <a:xfrm>
              <a:off x="3059832" y="1484784"/>
              <a:ext cx="216024" cy="592614"/>
              <a:chOff x="6228184" y="-963488"/>
              <a:chExt cx="216024" cy="592614"/>
            </a:xfrm>
          </p:grpSpPr>
          <p:cxnSp>
            <p:nvCxnSpPr>
              <p:cNvPr id="441" name="Connecteur droit avec flèche 440"/>
              <p:cNvCxnSpPr/>
              <p:nvPr/>
            </p:nvCxnSpPr>
            <p:spPr>
              <a:xfrm>
                <a:off x="6336197" y="-963488"/>
                <a:ext cx="4995" cy="592614"/>
              </a:xfrm>
              <a:prstGeom prst="straightConnector1">
                <a:avLst/>
              </a:prstGeom>
              <a:ln w="28575">
                <a:solidFill>
                  <a:srgbClr val="002060"/>
                </a:solidFill>
                <a:prstDash val="solid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44" name="Triangle isocèle 243"/>
              <p:cNvSpPr/>
              <p:nvPr/>
            </p:nvSpPr>
            <p:spPr>
              <a:xfrm rot="10800000">
                <a:off x="6228184" y="-459433"/>
                <a:ext cx="216024" cy="72007"/>
              </a:xfrm>
              <a:prstGeom prst="triangle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  <p:grpSp>
          <p:nvGrpSpPr>
            <p:cNvPr id="316" name="Groupe 315"/>
            <p:cNvGrpSpPr/>
            <p:nvPr/>
          </p:nvGrpSpPr>
          <p:grpSpPr>
            <a:xfrm>
              <a:off x="395536" y="764704"/>
              <a:ext cx="1296144" cy="432048"/>
              <a:chOff x="395536" y="3573016"/>
              <a:chExt cx="1296144" cy="432048"/>
            </a:xfrm>
          </p:grpSpPr>
          <p:sp>
            <p:nvSpPr>
              <p:cNvPr id="311" name="Rectangle 310"/>
              <p:cNvSpPr/>
              <p:nvPr/>
            </p:nvSpPr>
            <p:spPr>
              <a:xfrm>
                <a:off x="395536" y="3573016"/>
                <a:ext cx="1296144" cy="432048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315" name="ZoneTexte 314"/>
              <p:cNvSpPr txBox="1"/>
              <p:nvPr/>
            </p:nvSpPr>
            <p:spPr>
              <a:xfrm>
                <a:off x="395536" y="3645024"/>
                <a:ext cx="1296144" cy="253916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50" dirty="0" smtClean="0">
                    <a:solidFill>
                      <a:schemeClr val="bg1"/>
                    </a:solidFill>
                    <a:latin typeface="Arial Black" pitchFamily="34" charset="0"/>
                  </a:rPr>
                  <a:t>Ban</a:t>
                </a:r>
                <a:endParaRPr lang="en-GB" sz="1050" dirty="0">
                  <a:solidFill>
                    <a:schemeClr val="bg1"/>
                  </a:solidFill>
                  <a:latin typeface="Arial Black" pitchFamily="34" charset="0"/>
                </a:endParaRPr>
              </a:p>
            </p:txBody>
          </p:sp>
        </p:grpSp>
        <p:cxnSp>
          <p:nvCxnSpPr>
            <p:cNvPr id="318" name="Connecteur en angle 317"/>
            <p:cNvCxnSpPr>
              <a:stCxn id="233" idx="0"/>
            </p:cNvCxnSpPr>
            <p:nvPr/>
          </p:nvCxnSpPr>
          <p:spPr>
            <a:xfrm rot="5400000" flipH="1" flipV="1">
              <a:off x="1277634" y="2150858"/>
              <a:ext cx="1008112" cy="1548172"/>
            </a:xfrm>
            <a:prstGeom prst="bentConnector2">
              <a:avLst/>
            </a:prstGeom>
            <a:ln w="28575">
              <a:solidFill>
                <a:srgbClr val="002060"/>
              </a:solidFill>
              <a:prstDash val="dash"/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4" name="Rectangle 363"/>
            <p:cNvSpPr/>
            <p:nvPr/>
          </p:nvSpPr>
          <p:spPr>
            <a:xfrm>
              <a:off x="1475656" y="1916832"/>
              <a:ext cx="792088" cy="25391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usesBan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81" name="ZoneTexte 380"/>
            <p:cNvSpPr txBox="1"/>
            <p:nvPr/>
          </p:nvSpPr>
          <p:spPr>
            <a:xfrm>
              <a:off x="5364088" y="2420888"/>
              <a:ext cx="1512168" cy="276999"/>
            </a:xfrm>
            <a:prstGeom prst="rect">
              <a:avLst/>
            </a:prstGeom>
            <a:noFill/>
            <a:ln w="19050">
              <a:solidFill>
                <a:schemeClr val="tx2">
                  <a:lumMod val="60000"/>
                  <a:lumOff val="40000"/>
                </a:schemeClr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r>
                <a:rPr lang="fr-FR" sz="1200" b="1" dirty="0" err="1" smtClean="0"/>
                <a:t>hasPhysicalLocation</a:t>
              </a:r>
              <a:endParaRPr lang="fr-FR" sz="1200" b="1" dirty="0" smtClean="0"/>
            </a:p>
          </p:txBody>
        </p:sp>
        <p:sp>
          <p:nvSpPr>
            <p:cNvPr id="387" name="ZoneTexte 386"/>
            <p:cNvSpPr txBox="1"/>
            <p:nvPr/>
          </p:nvSpPr>
          <p:spPr>
            <a:xfrm>
              <a:off x="5364088" y="3440033"/>
              <a:ext cx="1512168" cy="276999"/>
            </a:xfrm>
            <a:prstGeom prst="rect">
              <a:avLst/>
            </a:prstGeom>
            <a:noFill/>
            <a:ln w="19050">
              <a:solidFill>
                <a:schemeClr val="tx2">
                  <a:lumMod val="60000"/>
                  <a:lumOff val="40000"/>
                </a:schemeClr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endParaRPr lang="fr-FR" sz="1200" b="1" dirty="0" smtClean="0"/>
            </a:p>
          </p:txBody>
        </p:sp>
        <p:sp>
          <p:nvSpPr>
            <p:cNvPr id="388" name="ZoneTexte 387"/>
            <p:cNvSpPr txBox="1"/>
            <p:nvPr/>
          </p:nvSpPr>
          <p:spPr>
            <a:xfrm>
              <a:off x="5364088" y="4448145"/>
              <a:ext cx="1512168" cy="276999"/>
            </a:xfrm>
            <a:prstGeom prst="rect">
              <a:avLst/>
            </a:prstGeom>
            <a:noFill/>
            <a:ln w="19050">
              <a:solidFill>
                <a:schemeClr val="tx2">
                  <a:lumMod val="60000"/>
                  <a:lumOff val="40000"/>
                </a:schemeClr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endParaRPr lang="fr-FR" sz="1200" b="1" dirty="0" smtClean="0"/>
            </a:p>
          </p:txBody>
        </p:sp>
        <p:sp>
          <p:nvSpPr>
            <p:cNvPr id="389" name="ZoneTexte 388"/>
            <p:cNvSpPr txBox="1"/>
            <p:nvPr/>
          </p:nvSpPr>
          <p:spPr>
            <a:xfrm>
              <a:off x="5364088" y="1495817"/>
              <a:ext cx="1512168" cy="276999"/>
            </a:xfrm>
            <a:prstGeom prst="rect">
              <a:avLst/>
            </a:prstGeom>
            <a:noFill/>
            <a:ln w="19050">
              <a:solidFill>
                <a:schemeClr val="tx2">
                  <a:lumMod val="60000"/>
                  <a:lumOff val="40000"/>
                </a:schemeClr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endParaRPr lang="fr-FR" sz="1200" b="1" dirty="0" smtClean="0"/>
            </a:p>
          </p:txBody>
        </p:sp>
        <p:sp>
          <p:nvSpPr>
            <p:cNvPr id="390" name="ZoneTexte 389"/>
            <p:cNvSpPr txBox="1"/>
            <p:nvPr/>
          </p:nvSpPr>
          <p:spPr>
            <a:xfrm>
              <a:off x="2267744" y="1207785"/>
              <a:ext cx="1728192" cy="276999"/>
            </a:xfrm>
            <a:prstGeom prst="rect">
              <a:avLst/>
            </a:prstGeom>
            <a:noFill/>
            <a:ln w="19050">
              <a:solidFill>
                <a:schemeClr val="tx2">
                  <a:lumMod val="60000"/>
                  <a:lumOff val="40000"/>
                </a:schemeClr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endParaRPr lang="fr-FR" sz="1200" b="1" dirty="0" smtClean="0"/>
            </a:p>
          </p:txBody>
        </p:sp>
        <p:sp>
          <p:nvSpPr>
            <p:cNvPr id="391" name="ZoneTexte 390"/>
            <p:cNvSpPr txBox="1"/>
            <p:nvPr/>
          </p:nvSpPr>
          <p:spPr>
            <a:xfrm>
              <a:off x="2555776" y="2492896"/>
              <a:ext cx="1224136" cy="1938992"/>
            </a:xfrm>
            <a:prstGeom prst="rect">
              <a:avLst/>
            </a:prstGeom>
            <a:noFill/>
            <a:ln w="19050">
              <a:solidFill>
                <a:schemeClr val="tx2">
                  <a:lumMod val="60000"/>
                  <a:lumOff val="40000"/>
                </a:schemeClr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r>
                <a:rPr lang="fr-FR" sz="1200" b="1" dirty="0" err="1" smtClean="0"/>
                <a:t>ageCategory</a:t>
              </a:r>
              <a:endParaRPr lang="en-US" sz="1200" b="1" dirty="0" smtClean="0"/>
            </a:p>
            <a:p>
              <a:r>
                <a:rPr lang="en-US" sz="1200" b="1" dirty="0" smtClean="0"/>
                <a:t>dob</a:t>
              </a:r>
            </a:p>
            <a:p>
              <a:r>
                <a:rPr lang="en-US" sz="1200" b="1" dirty="0" err="1" smtClean="0"/>
                <a:t>firstName</a:t>
              </a:r>
              <a:endParaRPr lang="en-US" sz="1200" b="1" dirty="0" smtClean="0"/>
            </a:p>
            <a:p>
              <a:r>
                <a:rPr lang="en-US" sz="1200" b="1" dirty="0" err="1" smtClean="0"/>
                <a:t>hasGender</a:t>
              </a:r>
              <a:endParaRPr lang="en-US" sz="1200" b="1" dirty="0" smtClean="0"/>
            </a:p>
            <a:p>
              <a:r>
                <a:rPr lang="fr-FR" sz="1200" b="1" dirty="0" err="1" smtClean="0"/>
                <a:t>hasHabits</a:t>
              </a:r>
              <a:endParaRPr lang="fr-FR" sz="1200" b="1" dirty="0" smtClean="0"/>
            </a:p>
            <a:p>
              <a:r>
                <a:rPr lang="fr-FR" sz="1200" b="1" dirty="0" err="1" smtClean="0"/>
                <a:t>hasImpairment</a:t>
              </a:r>
              <a:endParaRPr lang="fr-FR" sz="1200" b="1" dirty="0" smtClean="0"/>
            </a:p>
            <a:p>
              <a:r>
                <a:rPr lang="en-US" sz="1200" b="1" dirty="0" err="1" smtClean="0"/>
                <a:t>hasMbox</a:t>
              </a:r>
              <a:endParaRPr lang="fr-FR" sz="1200" b="1" dirty="0" smtClean="0"/>
            </a:p>
            <a:p>
              <a:r>
                <a:rPr lang="fr-FR" sz="1200" b="1" dirty="0" err="1" smtClean="0"/>
                <a:t>hasPosture</a:t>
              </a:r>
              <a:endParaRPr lang="en-US" sz="1200" b="1" dirty="0" smtClean="0"/>
            </a:p>
            <a:p>
              <a:r>
                <a:rPr lang="en-US" sz="1200" b="1" dirty="0" err="1" smtClean="0"/>
                <a:t>lastName</a:t>
              </a:r>
              <a:endParaRPr lang="en-US" sz="1200" b="1" dirty="0" smtClean="0"/>
            </a:p>
            <a:p>
              <a:r>
                <a:rPr lang="en-US" sz="1200" b="1" dirty="0" smtClean="0"/>
                <a:t>phone</a:t>
              </a:r>
            </a:p>
          </p:txBody>
        </p:sp>
        <p:sp>
          <p:nvSpPr>
            <p:cNvPr id="407" name="ZoneTexte 406"/>
            <p:cNvSpPr txBox="1"/>
            <p:nvPr/>
          </p:nvSpPr>
          <p:spPr>
            <a:xfrm>
              <a:off x="323528" y="3933056"/>
              <a:ext cx="1368152" cy="461665"/>
            </a:xfrm>
            <a:prstGeom prst="rect">
              <a:avLst/>
            </a:prstGeom>
            <a:noFill/>
            <a:ln w="19050">
              <a:solidFill>
                <a:schemeClr val="tx2">
                  <a:lumMod val="60000"/>
                  <a:lumOff val="40000"/>
                </a:schemeClr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r>
                <a:rPr lang="fr-FR" sz="1200" b="1" dirty="0" err="1" smtClean="0"/>
                <a:t>activityDuration</a:t>
              </a:r>
              <a:endParaRPr lang="fr-FR" sz="1200" b="1" dirty="0" smtClean="0"/>
            </a:p>
            <a:p>
              <a:r>
                <a:rPr lang="fr-FR" sz="1200" b="1" dirty="0" err="1" smtClean="0"/>
                <a:t>activityKind</a:t>
              </a:r>
              <a:endParaRPr lang="fr-FR" sz="1200" b="1" dirty="0" smtClean="0"/>
            </a:p>
          </p:txBody>
        </p:sp>
        <p:grpSp>
          <p:nvGrpSpPr>
            <p:cNvPr id="46" name="Groupe 49"/>
            <p:cNvGrpSpPr/>
            <p:nvPr/>
          </p:nvGrpSpPr>
          <p:grpSpPr>
            <a:xfrm>
              <a:off x="-2350758" y="2636912"/>
              <a:ext cx="1522158" cy="432048"/>
              <a:chOff x="4211958" y="1340768"/>
              <a:chExt cx="1234126" cy="432048"/>
            </a:xfrm>
          </p:grpSpPr>
          <p:sp>
            <p:nvSpPr>
              <p:cNvPr id="47" name="Rectangle 46"/>
              <p:cNvSpPr/>
              <p:nvPr/>
            </p:nvSpPr>
            <p:spPr>
              <a:xfrm>
                <a:off x="4211959" y="1340768"/>
                <a:ext cx="1234125" cy="432048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48" name="ZoneTexte 47"/>
              <p:cNvSpPr txBox="1"/>
              <p:nvPr/>
            </p:nvSpPr>
            <p:spPr>
              <a:xfrm>
                <a:off x="4211958" y="1446892"/>
                <a:ext cx="1090110" cy="2539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50" dirty="0" err="1" smtClean="0">
                    <a:solidFill>
                      <a:schemeClr val="bg1"/>
                    </a:solidFill>
                    <a:latin typeface="Arial Black" pitchFamily="34" charset="0"/>
                  </a:rPr>
                  <a:t>DailyActivity</a:t>
                </a:r>
                <a:endParaRPr lang="en-GB" sz="1050" dirty="0">
                  <a:solidFill>
                    <a:schemeClr val="bg1"/>
                  </a:solidFill>
                  <a:latin typeface="Arial Black" pitchFamily="34" charset="0"/>
                </a:endParaRPr>
              </a:p>
            </p:txBody>
          </p:sp>
        </p:grpSp>
        <p:sp>
          <p:nvSpPr>
            <p:cNvPr id="49" name="ZoneTexte 48"/>
            <p:cNvSpPr txBox="1"/>
            <p:nvPr/>
          </p:nvSpPr>
          <p:spPr>
            <a:xfrm>
              <a:off x="-2340768" y="3068960"/>
              <a:ext cx="1512168" cy="276999"/>
            </a:xfrm>
            <a:prstGeom prst="rect">
              <a:avLst/>
            </a:prstGeom>
            <a:noFill/>
            <a:ln w="19050">
              <a:solidFill>
                <a:schemeClr val="tx2">
                  <a:lumMod val="60000"/>
                  <a:lumOff val="40000"/>
                </a:schemeClr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endParaRPr lang="fr-FR" sz="1200" b="1" dirty="0" smtClean="0"/>
            </a:p>
          </p:txBody>
        </p:sp>
        <p:grpSp>
          <p:nvGrpSpPr>
            <p:cNvPr id="58" name="Groupe 49"/>
            <p:cNvGrpSpPr/>
            <p:nvPr/>
          </p:nvGrpSpPr>
          <p:grpSpPr>
            <a:xfrm>
              <a:off x="-2350758" y="4437112"/>
              <a:ext cx="1522158" cy="432048"/>
              <a:chOff x="4211958" y="1340768"/>
              <a:chExt cx="1234126" cy="432048"/>
            </a:xfrm>
          </p:grpSpPr>
          <p:sp>
            <p:nvSpPr>
              <p:cNvPr id="59" name="Rectangle 58"/>
              <p:cNvSpPr/>
              <p:nvPr/>
            </p:nvSpPr>
            <p:spPr>
              <a:xfrm>
                <a:off x="4211959" y="1340768"/>
                <a:ext cx="1234125" cy="432048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60" name="ZoneTexte 59"/>
              <p:cNvSpPr txBox="1"/>
              <p:nvPr/>
            </p:nvSpPr>
            <p:spPr>
              <a:xfrm>
                <a:off x="4211958" y="1446892"/>
                <a:ext cx="1226026" cy="2539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50" dirty="0" err="1" smtClean="0">
                    <a:solidFill>
                      <a:schemeClr val="bg1"/>
                    </a:solidFill>
                    <a:latin typeface="Arial Black" pitchFamily="34" charset="0"/>
                  </a:rPr>
                  <a:t>NocturnalActivity</a:t>
                </a:r>
                <a:endParaRPr lang="en-GB" sz="1050" dirty="0">
                  <a:solidFill>
                    <a:schemeClr val="bg1"/>
                  </a:solidFill>
                  <a:latin typeface="Arial Black" pitchFamily="34" charset="0"/>
                </a:endParaRPr>
              </a:p>
            </p:txBody>
          </p:sp>
        </p:grpSp>
        <p:sp>
          <p:nvSpPr>
            <p:cNvPr id="61" name="ZoneTexte 60"/>
            <p:cNvSpPr txBox="1"/>
            <p:nvPr/>
          </p:nvSpPr>
          <p:spPr>
            <a:xfrm>
              <a:off x="-2340768" y="4869160"/>
              <a:ext cx="1512168" cy="276999"/>
            </a:xfrm>
            <a:prstGeom prst="rect">
              <a:avLst/>
            </a:prstGeom>
            <a:noFill/>
            <a:ln w="19050">
              <a:solidFill>
                <a:schemeClr val="tx2">
                  <a:lumMod val="60000"/>
                  <a:lumOff val="40000"/>
                </a:schemeClr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endParaRPr lang="fr-FR" sz="1200" b="1" dirty="0" smtClean="0"/>
            </a:p>
          </p:txBody>
        </p:sp>
        <p:cxnSp>
          <p:nvCxnSpPr>
            <p:cNvPr id="62" name="Connecteur en angle 134"/>
            <p:cNvCxnSpPr>
              <a:stCxn id="97" idx="0"/>
              <a:endCxn id="60" idx="3"/>
            </p:cNvCxnSpPr>
            <p:nvPr/>
          </p:nvCxnSpPr>
          <p:spPr>
            <a:xfrm flipH="1">
              <a:off x="-838590" y="3717032"/>
              <a:ext cx="1162118" cy="953162"/>
            </a:xfrm>
            <a:prstGeom prst="bentConnector3">
              <a:avLst>
                <a:gd name="adj1" fmla="val 49664"/>
              </a:avLst>
            </a:prstGeom>
            <a:ln w="28575">
              <a:solidFill>
                <a:srgbClr val="002060"/>
              </a:solidFill>
              <a:prstDash val="solid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Connecteur en angle 134"/>
            <p:cNvCxnSpPr>
              <a:stCxn id="253" idx="1"/>
              <a:endCxn id="47" idx="3"/>
            </p:cNvCxnSpPr>
            <p:nvPr/>
          </p:nvCxnSpPr>
          <p:spPr>
            <a:xfrm rot="10800000">
              <a:off x="-828600" y="2852936"/>
              <a:ext cx="1152128" cy="847038"/>
            </a:xfrm>
            <a:prstGeom prst="bentConnector3">
              <a:avLst>
                <a:gd name="adj1" fmla="val 50000"/>
              </a:avLst>
            </a:prstGeom>
            <a:ln w="28575">
              <a:solidFill>
                <a:srgbClr val="002060"/>
              </a:solidFill>
              <a:prstDash val="solid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57" name="Groupe 49"/>
            <p:cNvGrpSpPr/>
            <p:nvPr/>
          </p:nvGrpSpPr>
          <p:grpSpPr>
            <a:xfrm>
              <a:off x="3275856" y="4869160"/>
              <a:ext cx="1368154" cy="432048"/>
              <a:chOff x="4211958" y="1340768"/>
              <a:chExt cx="845152" cy="432048"/>
            </a:xfrm>
          </p:grpSpPr>
          <p:sp>
            <p:nvSpPr>
              <p:cNvPr id="63" name="Rectangle 62"/>
              <p:cNvSpPr/>
              <p:nvPr/>
            </p:nvSpPr>
            <p:spPr>
              <a:xfrm>
                <a:off x="4211959" y="1340768"/>
                <a:ext cx="845151" cy="432048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64" name="ZoneTexte 63"/>
              <p:cNvSpPr txBox="1"/>
              <p:nvPr/>
            </p:nvSpPr>
            <p:spPr>
              <a:xfrm>
                <a:off x="4211958" y="1446892"/>
                <a:ext cx="845152" cy="2539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50" dirty="0" smtClean="0">
                    <a:solidFill>
                      <a:schemeClr val="bg1"/>
                    </a:solidFill>
                    <a:latin typeface="Arial Black" pitchFamily="34" charset="0"/>
                  </a:rPr>
                  <a:t>Posture</a:t>
                </a:r>
                <a:endParaRPr lang="en-GB" sz="1050" dirty="0">
                  <a:solidFill>
                    <a:schemeClr val="bg1"/>
                  </a:solidFill>
                  <a:latin typeface="Arial Black" pitchFamily="34" charset="0"/>
                </a:endParaRPr>
              </a:p>
            </p:txBody>
          </p:sp>
        </p:grpSp>
        <p:sp>
          <p:nvSpPr>
            <p:cNvPr id="66" name="ZoneTexte 65"/>
            <p:cNvSpPr txBox="1"/>
            <p:nvPr/>
          </p:nvSpPr>
          <p:spPr>
            <a:xfrm>
              <a:off x="3275856" y="5301208"/>
              <a:ext cx="1358162" cy="276999"/>
            </a:xfrm>
            <a:prstGeom prst="rect">
              <a:avLst/>
            </a:prstGeom>
            <a:noFill/>
            <a:ln w="19050">
              <a:solidFill>
                <a:schemeClr val="tx2">
                  <a:lumMod val="60000"/>
                  <a:lumOff val="40000"/>
                </a:schemeClr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endParaRPr lang="fr-FR" sz="1200" b="1" dirty="0" smtClean="0"/>
            </a:p>
          </p:txBody>
        </p:sp>
        <p:grpSp>
          <p:nvGrpSpPr>
            <p:cNvPr id="79" name="Groupe 49"/>
            <p:cNvGrpSpPr/>
            <p:nvPr/>
          </p:nvGrpSpPr>
          <p:grpSpPr>
            <a:xfrm>
              <a:off x="1619668" y="4869160"/>
              <a:ext cx="1368154" cy="432048"/>
              <a:chOff x="4211958" y="-2032575"/>
              <a:chExt cx="845152" cy="432048"/>
            </a:xfrm>
          </p:grpSpPr>
          <p:sp>
            <p:nvSpPr>
              <p:cNvPr id="80" name="Rectangle 79"/>
              <p:cNvSpPr/>
              <p:nvPr/>
            </p:nvSpPr>
            <p:spPr>
              <a:xfrm>
                <a:off x="4211959" y="-2032575"/>
                <a:ext cx="845151" cy="432048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81" name="ZoneTexte 80"/>
              <p:cNvSpPr txBox="1"/>
              <p:nvPr/>
            </p:nvSpPr>
            <p:spPr>
              <a:xfrm>
                <a:off x="4211958" y="-1926451"/>
                <a:ext cx="845152" cy="2539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50" dirty="0" smtClean="0">
                    <a:solidFill>
                      <a:schemeClr val="bg1"/>
                    </a:solidFill>
                    <a:latin typeface="Arial Black" pitchFamily="34" charset="0"/>
                  </a:rPr>
                  <a:t>Impairment</a:t>
                </a:r>
                <a:endParaRPr lang="en-GB" sz="1050" dirty="0">
                  <a:solidFill>
                    <a:schemeClr val="bg1"/>
                  </a:solidFill>
                  <a:latin typeface="Arial Black" pitchFamily="34" charset="0"/>
                </a:endParaRPr>
              </a:p>
            </p:txBody>
          </p:sp>
        </p:grpSp>
        <p:sp>
          <p:nvSpPr>
            <p:cNvPr id="82" name="ZoneTexte 81"/>
            <p:cNvSpPr txBox="1"/>
            <p:nvPr/>
          </p:nvSpPr>
          <p:spPr>
            <a:xfrm>
              <a:off x="1629662" y="5301208"/>
              <a:ext cx="1358162" cy="276999"/>
            </a:xfrm>
            <a:prstGeom prst="rect">
              <a:avLst/>
            </a:prstGeom>
            <a:noFill/>
            <a:ln w="19050">
              <a:solidFill>
                <a:schemeClr val="tx2">
                  <a:lumMod val="60000"/>
                  <a:lumOff val="40000"/>
                </a:schemeClr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endParaRPr lang="fr-FR" sz="1200" b="1" dirty="0" smtClean="0"/>
            </a:p>
          </p:txBody>
        </p:sp>
        <p:cxnSp>
          <p:nvCxnSpPr>
            <p:cNvPr id="88" name="Connecteur en angle 317"/>
            <p:cNvCxnSpPr>
              <a:stCxn id="311" idx="2"/>
            </p:cNvCxnSpPr>
            <p:nvPr/>
          </p:nvCxnSpPr>
          <p:spPr>
            <a:xfrm rot="16200000" flipH="1">
              <a:off x="1331640" y="908720"/>
              <a:ext cx="936104" cy="1512168"/>
            </a:xfrm>
            <a:prstGeom prst="bentConnector2">
              <a:avLst/>
            </a:prstGeom>
            <a:ln w="28575">
              <a:solidFill>
                <a:srgbClr val="002060"/>
              </a:solidFill>
              <a:prstDash val="dash"/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7" name="Triangle isocèle 96"/>
            <p:cNvSpPr/>
            <p:nvPr/>
          </p:nvSpPr>
          <p:spPr>
            <a:xfrm rot="5400000">
              <a:off x="179512" y="3645024"/>
              <a:ext cx="144016" cy="144016"/>
            </a:xfrm>
            <a:prstGeom prst="triangl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8" name="Groupe 47"/>
          <p:cNvGrpSpPr/>
          <p:nvPr/>
        </p:nvGrpSpPr>
        <p:grpSpPr>
          <a:xfrm>
            <a:off x="107504" y="620688"/>
            <a:ext cx="13269450" cy="4237440"/>
            <a:chOff x="107504" y="620688"/>
            <a:chExt cx="13269450" cy="4237440"/>
          </a:xfrm>
        </p:grpSpPr>
        <p:grpSp>
          <p:nvGrpSpPr>
            <p:cNvPr id="4" name="Groupe 49"/>
            <p:cNvGrpSpPr/>
            <p:nvPr/>
          </p:nvGrpSpPr>
          <p:grpSpPr>
            <a:xfrm>
              <a:off x="2555776" y="2060848"/>
              <a:ext cx="2016224" cy="432048"/>
              <a:chOff x="4211959" y="1340768"/>
              <a:chExt cx="1234125" cy="432048"/>
            </a:xfrm>
          </p:grpSpPr>
          <p:sp>
            <p:nvSpPr>
              <p:cNvPr id="162" name="Rectangle 161"/>
              <p:cNvSpPr/>
              <p:nvPr/>
            </p:nvSpPr>
            <p:spPr>
              <a:xfrm>
                <a:off x="4211959" y="1340768"/>
                <a:ext cx="1234125" cy="432048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66" name="ZoneTexte 165"/>
              <p:cNvSpPr txBox="1"/>
              <p:nvPr/>
            </p:nvSpPr>
            <p:spPr>
              <a:xfrm>
                <a:off x="4211959" y="1446892"/>
                <a:ext cx="1234125" cy="2539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50" dirty="0" smtClean="0">
                    <a:solidFill>
                      <a:schemeClr val="bg1"/>
                    </a:solidFill>
                    <a:latin typeface="Arial Black" pitchFamily="34" charset="0"/>
                  </a:rPr>
                  <a:t>Ban</a:t>
                </a:r>
                <a:endParaRPr lang="en-GB" sz="1050" dirty="0">
                  <a:solidFill>
                    <a:schemeClr val="bg1"/>
                  </a:solidFill>
                  <a:latin typeface="Arial Black" pitchFamily="34" charset="0"/>
                </a:endParaRPr>
              </a:p>
            </p:txBody>
          </p:sp>
        </p:grpSp>
        <p:grpSp>
          <p:nvGrpSpPr>
            <p:cNvPr id="5" name="Groupe 49"/>
            <p:cNvGrpSpPr/>
            <p:nvPr/>
          </p:nvGrpSpPr>
          <p:grpSpPr>
            <a:xfrm>
              <a:off x="10332640" y="1988840"/>
              <a:ext cx="3044314" cy="515089"/>
              <a:chOff x="3863674" y="1340768"/>
              <a:chExt cx="2573089" cy="432048"/>
            </a:xfrm>
          </p:grpSpPr>
          <p:sp>
            <p:nvSpPr>
              <p:cNvPr id="175" name="Rectangle 174"/>
              <p:cNvSpPr/>
              <p:nvPr/>
            </p:nvSpPr>
            <p:spPr>
              <a:xfrm>
                <a:off x="3863674" y="1340768"/>
                <a:ext cx="2573089" cy="432048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76" name="ZoneTexte 175"/>
              <p:cNvSpPr txBox="1"/>
              <p:nvPr/>
            </p:nvSpPr>
            <p:spPr>
              <a:xfrm>
                <a:off x="3935683" y="1446892"/>
                <a:ext cx="2440218" cy="21298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50" dirty="0" err="1" smtClean="0">
                    <a:solidFill>
                      <a:schemeClr val="bg1"/>
                    </a:solidFill>
                    <a:latin typeface="Arial Black" pitchFamily="34" charset="0"/>
                  </a:rPr>
                  <a:t>EventDrivenCommunicationFunction</a:t>
                </a:r>
                <a:endParaRPr lang="en-GB" sz="1050" dirty="0">
                  <a:solidFill>
                    <a:schemeClr val="bg1"/>
                  </a:solidFill>
                  <a:latin typeface="Arial Black" pitchFamily="34" charset="0"/>
                </a:endParaRPr>
              </a:p>
            </p:txBody>
          </p:sp>
        </p:grpSp>
        <p:grpSp>
          <p:nvGrpSpPr>
            <p:cNvPr id="6" name="Groupe 49"/>
            <p:cNvGrpSpPr/>
            <p:nvPr/>
          </p:nvGrpSpPr>
          <p:grpSpPr>
            <a:xfrm>
              <a:off x="10332640" y="2996952"/>
              <a:ext cx="3044314" cy="432048"/>
              <a:chOff x="3863672" y="1340768"/>
              <a:chExt cx="2573088" cy="432048"/>
            </a:xfrm>
          </p:grpSpPr>
          <p:sp>
            <p:nvSpPr>
              <p:cNvPr id="178" name="Rectangle 177"/>
              <p:cNvSpPr/>
              <p:nvPr/>
            </p:nvSpPr>
            <p:spPr>
              <a:xfrm>
                <a:off x="3863672" y="1340768"/>
                <a:ext cx="2573088" cy="432048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79" name="ZoneTexte 178"/>
              <p:cNvSpPr txBox="1"/>
              <p:nvPr/>
            </p:nvSpPr>
            <p:spPr>
              <a:xfrm>
                <a:off x="3873661" y="1438508"/>
                <a:ext cx="2502237" cy="2539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50" dirty="0" err="1" smtClean="0">
                    <a:solidFill>
                      <a:schemeClr val="bg1"/>
                    </a:solidFill>
                    <a:latin typeface="Arial Black" pitchFamily="34" charset="0"/>
                  </a:rPr>
                  <a:t>OnRequestCommunicationFunction</a:t>
                </a:r>
                <a:endParaRPr lang="en-GB" sz="1050" dirty="0">
                  <a:solidFill>
                    <a:schemeClr val="bg1"/>
                  </a:solidFill>
                  <a:latin typeface="Arial Black" pitchFamily="34" charset="0"/>
                </a:endParaRPr>
              </a:p>
            </p:txBody>
          </p:sp>
        </p:grpSp>
        <p:sp>
          <p:nvSpPr>
            <p:cNvPr id="181" name="Rectangle 180"/>
            <p:cNvSpPr/>
            <p:nvPr/>
          </p:nvSpPr>
          <p:spPr>
            <a:xfrm>
              <a:off x="827584" y="620688"/>
              <a:ext cx="1656184" cy="432048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 w="508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fr-FR" sz="1050">
                <a:solidFill>
                  <a:schemeClr val="accent2">
                    <a:lumMod val="50000"/>
                  </a:schemeClr>
                </a:solidFill>
                <a:latin typeface="Arial Black" pitchFamily="34" charset="0"/>
              </a:endParaRPr>
            </a:p>
          </p:txBody>
        </p:sp>
        <p:sp>
          <p:nvSpPr>
            <p:cNvPr id="182" name="ZoneTexte 181"/>
            <p:cNvSpPr txBox="1"/>
            <p:nvPr/>
          </p:nvSpPr>
          <p:spPr>
            <a:xfrm>
              <a:off x="827584" y="620688"/>
              <a:ext cx="1656184" cy="415498"/>
            </a:xfrm>
            <a:prstGeom prst="rect">
              <a:avLst/>
            </a:prstGeom>
            <a:noFill/>
            <a:ln w="508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050" dirty="0" smtClean="0">
                  <a:solidFill>
                    <a:schemeClr val="bg1"/>
                  </a:solidFill>
                  <a:latin typeface="Arial Black" pitchFamily="34" charset="0"/>
                </a:rPr>
                <a:t>Contact</a:t>
              </a:r>
              <a:endParaRPr lang="en-GB" sz="1050" dirty="0">
                <a:solidFill>
                  <a:schemeClr val="bg1"/>
                </a:solidFill>
                <a:latin typeface="Arial Black" pitchFamily="34" charset="0"/>
              </a:endParaRPr>
            </a:p>
          </p:txBody>
        </p:sp>
        <p:grpSp>
          <p:nvGrpSpPr>
            <p:cNvPr id="7" name="Groupe 49"/>
            <p:cNvGrpSpPr/>
            <p:nvPr/>
          </p:nvGrpSpPr>
          <p:grpSpPr>
            <a:xfrm>
              <a:off x="10332640" y="1052736"/>
              <a:ext cx="3044314" cy="432048"/>
              <a:chOff x="3863673" y="1340768"/>
              <a:chExt cx="2573089" cy="432048"/>
            </a:xfrm>
          </p:grpSpPr>
          <p:sp>
            <p:nvSpPr>
              <p:cNvPr id="184" name="Rectangle 183"/>
              <p:cNvSpPr/>
              <p:nvPr/>
            </p:nvSpPr>
            <p:spPr>
              <a:xfrm>
                <a:off x="3863673" y="1340768"/>
                <a:ext cx="2573089" cy="432048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90" name="ZoneTexte 189"/>
              <p:cNvSpPr txBox="1"/>
              <p:nvPr/>
            </p:nvSpPr>
            <p:spPr>
              <a:xfrm>
                <a:off x="3946826" y="1446892"/>
                <a:ext cx="2429074" cy="2539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50" dirty="0" err="1" smtClean="0">
                    <a:solidFill>
                      <a:schemeClr val="bg1"/>
                    </a:solidFill>
                    <a:latin typeface="Arial Black" pitchFamily="34" charset="0"/>
                  </a:rPr>
                  <a:t>PeriodicCommunicationFunction</a:t>
                </a:r>
                <a:endParaRPr lang="en-GB" sz="1050" dirty="0">
                  <a:solidFill>
                    <a:schemeClr val="bg1"/>
                  </a:solidFill>
                  <a:latin typeface="Arial Black" pitchFamily="34" charset="0"/>
                </a:endParaRPr>
              </a:p>
            </p:txBody>
          </p:sp>
        </p:grpSp>
        <p:cxnSp>
          <p:nvCxnSpPr>
            <p:cNvPr id="204" name="Connecteur en angle 134"/>
            <p:cNvCxnSpPr>
              <a:stCxn id="184" idx="1"/>
              <a:endCxn id="294" idx="0"/>
            </p:cNvCxnSpPr>
            <p:nvPr/>
          </p:nvCxnSpPr>
          <p:spPr>
            <a:xfrm rot="10800000" flipV="1">
              <a:off x="9180512" y="1268760"/>
              <a:ext cx="1152129" cy="972108"/>
            </a:xfrm>
            <a:prstGeom prst="bentConnector3">
              <a:avLst>
                <a:gd name="adj1" fmla="val 38922"/>
              </a:avLst>
            </a:prstGeom>
            <a:ln w="28575">
              <a:solidFill>
                <a:srgbClr val="002060"/>
              </a:solidFill>
              <a:prstDash val="solid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6" name="Connecteur droit avec flèche 215"/>
            <p:cNvCxnSpPr>
              <a:stCxn id="175" idx="1"/>
              <a:endCxn id="294" idx="0"/>
            </p:cNvCxnSpPr>
            <p:nvPr/>
          </p:nvCxnSpPr>
          <p:spPr>
            <a:xfrm flipH="1" flipV="1">
              <a:off x="9180511" y="2240868"/>
              <a:ext cx="1152129" cy="5517"/>
            </a:xfrm>
            <a:prstGeom prst="straightConnector1">
              <a:avLst/>
            </a:prstGeom>
            <a:ln w="28575">
              <a:solidFill>
                <a:srgbClr val="002060"/>
              </a:solidFill>
              <a:prstDash val="solid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5" name="Connecteur en angle 134"/>
            <p:cNvCxnSpPr>
              <a:stCxn id="178" idx="1"/>
              <a:endCxn id="294" idx="0"/>
            </p:cNvCxnSpPr>
            <p:nvPr/>
          </p:nvCxnSpPr>
          <p:spPr>
            <a:xfrm rot="10800000">
              <a:off x="9180512" y="2240868"/>
              <a:ext cx="1152129" cy="972108"/>
            </a:xfrm>
            <a:prstGeom prst="bentConnector3">
              <a:avLst>
                <a:gd name="adj1" fmla="val 38922"/>
              </a:avLst>
            </a:prstGeom>
            <a:ln w="28575">
              <a:solidFill>
                <a:srgbClr val="002060"/>
              </a:solidFill>
              <a:prstDash val="solid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3" name="Rectangle 232"/>
            <p:cNvSpPr/>
            <p:nvPr/>
          </p:nvSpPr>
          <p:spPr>
            <a:xfrm>
              <a:off x="6804247" y="2060848"/>
              <a:ext cx="2376264" cy="504056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 w="508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050" dirty="0" smtClean="0">
                  <a:solidFill>
                    <a:schemeClr val="bg1"/>
                  </a:solidFill>
                  <a:latin typeface="Arial Black" pitchFamily="34" charset="0"/>
                </a:rPr>
                <a:t>&lt;&lt;</a:t>
              </a:r>
              <a:r>
                <a:rPr lang="fr-FR" sz="1050" dirty="0" err="1" smtClean="0">
                  <a:solidFill>
                    <a:schemeClr val="bg1"/>
                  </a:solidFill>
                  <a:latin typeface="Arial Black" pitchFamily="34" charset="0"/>
                </a:rPr>
                <a:t>Enumeration</a:t>
              </a:r>
              <a:r>
                <a:rPr lang="fr-FR" sz="1050" dirty="0" smtClean="0">
                  <a:solidFill>
                    <a:schemeClr val="bg1"/>
                  </a:solidFill>
                  <a:latin typeface="Arial Black" pitchFamily="34" charset="0"/>
                </a:rPr>
                <a:t>&gt;&gt;</a:t>
              </a:r>
            </a:p>
            <a:p>
              <a:pPr algn="ctr"/>
              <a:r>
                <a:rPr lang="fr-FR" sz="1050" dirty="0" err="1" smtClean="0">
                  <a:solidFill>
                    <a:schemeClr val="bg1"/>
                  </a:solidFill>
                  <a:latin typeface="Arial Black" pitchFamily="34" charset="0"/>
                </a:rPr>
                <a:t>CommunicationFunction</a:t>
              </a:r>
              <a:endParaRPr lang="fr-FR" sz="1050" dirty="0">
                <a:solidFill>
                  <a:schemeClr val="bg1"/>
                </a:solidFill>
                <a:latin typeface="Arial Black" pitchFamily="34" charset="0"/>
              </a:endParaRPr>
            </a:p>
          </p:txBody>
        </p:sp>
        <p:sp>
          <p:nvSpPr>
            <p:cNvPr id="294" name="Triangle isocèle 293"/>
            <p:cNvSpPr/>
            <p:nvPr/>
          </p:nvSpPr>
          <p:spPr>
            <a:xfrm rot="16200000">
              <a:off x="9216515" y="2168860"/>
              <a:ext cx="72008" cy="144016"/>
            </a:xfrm>
            <a:prstGeom prst="triangl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grpSp>
          <p:nvGrpSpPr>
            <p:cNvPr id="10" name="Groupe 315"/>
            <p:cNvGrpSpPr/>
            <p:nvPr/>
          </p:nvGrpSpPr>
          <p:grpSpPr>
            <a:xfrm>
              <a:off x="107504" y="1916832"/>
              <a:ext cx="1296144" cy="432048"/>
              <a:chOff x="395536" y="3573016"/>
              <a:chExt cx="1296144" cy="432048"/>
            </a:xfrm>
          </p:grpSpPr>
          <p:sp>
            <p:nvSpPr>
              <p:cNvPr id="311" name="Rectangle 310"/>
              <p:cNvSpPr/>
              <p:nvPr/>
            </p:nvSpPr>
            <p:spPr>
              <a:xfrm>
                <a:off x="395536" y="3573016"/>
                <a:ext cx="1296144" cy="432048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315" name="ZoneTexte 314"/>
              <p:cNvSpPr txBox="1"/>
              <p:nvPr/>
            </p:nvSpPr>
            <p:spPr>
              <a:xfrm>
                <a:off x="395536" y="3645024"/>
                <a:ext cx="1296144" cy="253916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50" dirty="0" smtClean="0">
                    <a:solidFill>
                      <a:schemeClr val="bg1"/>
                    </a:solidFill>
                    <a:latin typeface="Arial Black" pitchFamily="34" charset="0"/>
                  </a:rPr>
                  <a:t>Hub</a:t>
                </a:r>
                <a:endParaRPr lang="en-GB" sz="1050" dirty="0">
                  <a:solidFill>
                    <a:schemeClr val="bg1"/>
                  </a:solidFill>
                  <a:latin typeface="Arial Black" pitchFamily="34" charset="0"/>
                </a:endParaRPr>
              </a:p>
            </p:txBody>
          </p:sp>
        </p:grpSp>
        <p:cxnSp>
          <p:nvCxnSpPr>
            <p:cNvPr id="325" name="Connecteur droit avec flèche 324"/>
            <p:cNvCxnSpPr>
              <a:endCxn id="315" idx="3"/>
            </p:cNvCxnSpPr>
            <p:nvPr/>
          </p:nvCxnSpPr>
          <p:spPr>
            <a:xfrm flipH="1" flipV="1">
              <a:off x="1403648" y="2115798"/>
              <a:ext cx="1152128" cy="17058"/>
            </a:xfrm>
            <a:prstGeom prst="straightConnector1">
              <a:avLst/>
            </a:prstGeom>
            <a:ln w="28575">
              <a:solidFill>
                <a:srgbClr val="002060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4" name="Rectangle 363"/>
            <p:cNvSpPr/>
            <p:nvPr/>
          </p:nvSpPr>
          <p:spPr>
            <a:xfrm>
              <a:off x="1763688" y="1878940"/>
              <a:ext cx="720080" cy="25391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hasHub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81" name="ZoneTexte 380"/>
            <p:cNvSpPr txBox="1"/>
            <p:nvPr/>
          </p:nvSpPr>
          <p:spPr>
            <a:xfrm>
              <a:off x="10342628" y="2503929"/>
              <a:ext cx="3034326" cy="276999"/>
            </a:xfrm>
            <a:prstGeom prst="rect">
              <a:avLst/>
            </a:prstGeom>
            <a:noFill/>
            <a:ln w="19050">
              <a:solidFill>
                <a:schemeClr val="tx2">
                  <a:lumMod val="60000"/>
                  <a:lumOff val="40000"/>
                </a:schemeClr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endParaRPr lang="fr-FR" sz="1200" b="1" dirty="0"/>
            </a:p>
          </p:txBody>
        </p:sp>
        <p:sp>
          <p:nvSpPr>
            <p:cNvPr id="387" name="ZoneTexte 386"/>
            <p:cNvSpPr txBox="1"/>
            <p:nvPr/>
          </p:nvSpPr>
          <p:spPr>
            <a:xfrm>
              <a:off x="10342629" y="3440033"/>
              <a:ext cx="3034325" cy="276999"/>
            </a:xfrm>
            <a:prstGeom prst="rect">
              <a:avLst/>
            </a:prstGeom>
            <a:noFill/>
            <a:ln w="19050">
              <a:solidFill>
                <a:schemeClr val="tx2">
                  <a:lumMod val="60000"/>
                  <a:lumOff val="40000"/>
                </a:schemeClr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endParaRPr lang="fr-FR" sz="1200" b="1" dirty="0" smtClean="0"/>
            </a:p>
          </p:txBody>
        </p:sp>
        <p:sp>
          <p:nvSpPr>
            <p:cNvPr id="389" name="ZoneTexte 388"/>
            <p:cNvSpPr txBox="1"/>
            <p:nvPr/>
          </p:nvSpPr>
          <p:spPr>
            <a:xfrm>
              <a:off x="10342628" y="1495817"/>
              <a:ext cx="3034326" cy="276999"/>
            </a:xfrm>
            <a:prstGeom prst="rect">
              <a:avLst/>
            </a:prstGeom>
            <a:noFill/>
            <a:ln w="19050">
              <a:solidFill>
                <a:schemeClr val="tx2">
                  <a:lumMod val="60000"/>
                  <a:lumOff val="40000"/>
                </a:schemeClr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r>
                <a:rPr lang="fr-FR" sz="1200" b="1" dirty="0" err="1" smtClean="0"/>
                <a:t>sendingFrequency</a:t>
              </a:r>
              <a:endParaRPr lang="fr-FR" sz="1200" b="1" dirty="0" smtClean="0"/>
            </a:p>
          </p:txBody>
        </p:sp>
        <p:sp>
          <p:nvSpPr>
            <p:cNvPr id="390" name="ZoneTexte 389"/>
            <p:cNvSpPr txBox="1"/>
            <p:nvPr/>
          </p:nvSpPr>
          <p:spPr>
            <a:xfrm>
              <a:off x="827584" y="1052736"/>
              <a:ext cx="1656183" cy="216023"/>
            </a:xfrm>
            <a:prstGeom prst="rect">
              <a:avLst/>
            </a:prstGeom>
            <a:noFill/>
            <a:ln w="19050">
              <a:solidFill>
                <a:schemeClr val="tx2">
                  <a:lumMod val="60000"/>
                  <a:lumOff val="40000"/>
                </a:schemeClr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endParaRPr lang="fr-FR" sz="800" b="1" dirty="0" smtClean="0"/>
            </a:p>
          </p:txBody>
        </p:sp>
        <p:sp>
          <p:nvSpPr>
            <p:cNvPr id="391" name="ZoneTexte 390"/>
            <p:cNvSpPr txBox="1"/>
            <p:nvPr/>
          </p:nvSpPr>
          <p:spPr>
            <a:xfrm>
              <a:off x="2555776" y="2492896"/>
              <a:ext cx="2016224" cy="1200329"/>
            </a:xfrm>
            <a:prstGeom prst="rect">
              <a:avLst/>
            </a:prstGeom>
            <a:noFill/>
            <a:ln w="19050">
              <a:solidFill>
                <a:schemeClr val="tx2">
                  <a:lumMod val="60000"/>
                  <a:lumOff val="40000"/>
                </a:schemeClr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r>
                <a:rPr lang="en-US" sz="1200" b="1" dirty="0" smtClean="0"/>
                <a:t>density</a:t>
              </a:r>
            </a:p>
            <a:p>
              <a:r>
                <a:rPr lang="en-US" sz="1200" b="1" dirty="0" err="1" smtClean="0"/>
                <a:t>hasBanApplicationDomain</a:t>
              </a:r>
              <a:endParaRPr lang="en-US" sz="1200" b="1" dirty="0" smtClean="0"/>
            </a:p>
            <a:p>
              <a:r>
                <a:rPr lang="en-US" sz="1200" b="1" dirty="0" err="1" smtClean="0"/>
                <a:t>hasGeolocation</a:t>
              </a:r>
              <a:endParaRPr lang="en-US" sz="1200" b="1" dirty="0" smtClean="0"/>
            </a:p>
            <a:p>
              <a:r>
                <a:rPr lang="en-US" sz="1200" b="1" dirty="0" smtClean="0"/>
                <a:t>lifetime</a:t>
              </a:r>
            </a:p>
            <a:p>
              <a:r>
                <a:rPr lang="en-US" sz="1200" b="1" dirty="0" smtClean="0"/>
                <a:t>phenomena</a:t>
              </a:r>
            </a:p>
            <a:p>
              <a:r>
                <a:rPr lang="en-US" sz="1200" b="1" dirty="0" smtClean="0"/>
                <a:t>topology</a:t>
              </a:r>
            </a:p>
          </p:txBody>
        </p:sp>
        <p:sp>
          <p:nvSpPr>
            <p:cNvPr id="407" name="ZoneTexte 406"/>
            <p:cNvSpPr txBox="1"/>
            <p:nvPr/>
          </p:nvSpPr>
          <p:spPr>
            <a:xfrm>
              <a:off x="6804247" y="2564905"/>
              <a:ext cx="2376264" cy="276999"/>
            </a:xfrm>
            <a:prstGeom prst="rect">
              <a:avLst/>
            </a:prstGeom>
            <a:noFill/>
            <a:ln w="19050">
              <a:solidFill>
                <a:schemeClr val="tx2">
                  <a:lumMod val="60000"/>
                  <a:lumOff val="40000"/>
                </a:schemeClr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endParaRPr lang="fr-FR" sz="1200" b="1" dirty="0" smtClean="0"/>
            </a:p>
          </p:txBody>
        </p:sp>
        <p:grpSp>
          <p:nvGrpSpPr>
            <p:cNvPr id="52" name="Groupe 315"/>
            <p:cNvGrpSpPr/>
            <p:nvPr/>
          </p:nvGrpSpPr>
          <p:grpSpPr>
            <a:xfrm>
              <a:off x="107504" y="2924944"/>
              <a:ext cx="1296144" cy="432048"/>
              <a:chOff x="395536" y="3573016"/>
              <a:chExt cx="1296144" cy="432048"/>
            </a:xfrm>
          </p:grpSpPr>
          <p:sp>
            <p:nvSpPr>
              <p:cNvPr id="53" name="Rectangle 52"/>
              <p:cNvSpPr/>
              <p:nvPr/>
            </p:nvSpPr>
            <p:spPr>
              <a:xfrm>
                <a:off x="395536" y="3573016"/>
                <a:ext cx="1296144" cy="432048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54" name="ZoneTexte 53"/>
              <p:cNvSpPr txBox="1"/>
              <p:nvPr/>
            </p:nvSpPr>
            <p:spPr>
              <a:xfrm>
                <a:off x="395536" y="3645024"/>
                <a:ext cx="1296144" cy="253916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50" dirty="0" err="1" smtClean="0">
                    <a:solidFill>
                      <a:schemeClr val="bg1"/>
                    </a:solidFill>
                    <a:latin typeface="Arial Black" pitchFamily="34" charset="0"/>
                  </a:rPr>
                  <a:t>HealthDevice</a:t>
                </a:r>
                <a:endParaRPr lang="en-GB" sz="1050" dirty="0">
                  <a:solidFill>
                    <a:schemeClr val="bg1"/>
                  </a:solidFill>
                  <a:latin typeface="Arial Black" pitchFamily="34" charset="0"/>
                </a:endParaRPr>
              </a:p>
            </p:txBody>
          </p:sp>
        </p:grpSp>
        <p:cxnSp>
          <p:nvCxnSpPr>
            <p:cNvPr id="55" name="Connecteur en angle 54"/>
            <p:cNvCxnSpPr>
              <a:stCxn id="54" idx="3"/>
            </p:cNvCxnSpPr>
            <p:nvPr/>
          </p:nvCxnSpPr>
          <p:spPr>
            <a:xfrm flipV="1">
              <a:off x="1403648" y="2420888"/>
              <a:ext cx="1152128" cy="703022"/>
            </a:xfrm>
            <a:prstGeom prst="bentConnector3">
              <a:avLst>
                <a:gd name="adj1" fmla="val 24854"/>
              </a:avLst>
            </a:prstGeom>
            <a:ln w="28575">
              <a:solidFill>
                <a:srgbClr val="002060"/>
              </a:solidFill>
              <a:prstDash val="dash"/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Connecteur en angle 62"/>
            <p:cNvCxnSpPr>
              <a:stCxn id="390" idx="2"/>
            </p:cNvCxnSpPr>
            <p:nvPr/>
          </p:nvCxnSpPr>
          <p:spPr>
            <a:xfrm rot="16200000" flipH="1">
              <a:off x="1838193" y="1086241"/>
              <a:ext cx="792089" cy="1157123"/>
            </a:xfrm>
            <a:prstGeom prst="bentConnector3">
              <a:avLst>
                <a:gd name="adj1" fmla="val 50000"/>
              </a:avLst>
            </a:prstGeom>
            <a:ln w="28575">
              <a:solidFill>
                <a:srgbClr val="002060"/>
              </a:solidFill>
              <a:prstDash val="dash"/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6" name="Rectangle 65"/>
            <p:cNvSpPr/>
            <p:nvPr/>
          </p:nvSpPr>
          <p:spPr>
            <a:xfrm>
              <a:off x="1763688" y="2204864"/>
              <a:ext cx="792088" cy="25391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050" b="1" dirty="0" smtClean="0">
                  <a:latin typeface="Arial" pitchFamily="34" charset="0"/>
                  <a:cs typeface="Arial" pitchFamily="34" charset="0"/>
                </a:rPr>
                <a:t>contains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2" name="Rectangle 61"/>
            <p:cNvSpPr/>
            <p:nvPr/>
          </p:nvSpPr>
          <p:spPr>
            <a:xfrm>
              <a:off x="1691680" y="1412776"/>
              <a:ext cx="1008112" cy="25391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hasContact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72" name="Connecteur droit avec flèche 71"/>
            <p:cNvCxnSpPr>
              <a:stCxn id="162" idx="3"/>
              <a:endCxn id="233" idx="1"/>
            </p:cNvCxnSpPr>
            <p:nvPr/>
          </p:nvCxnSpPr>
          <p:spPr>
            <a:xfrm>
              <a:off x="4572000" y="2276872"/>
              <a:ext cx="2232247" cy="36004"/>
            </a:xfrm>
            <a:prstGeom prst="straightConnector1">
              <a:avLst/>
            </a:prstGeom>
            <a:ln w="28575">
              <a:solidFill>
                <a:srgbClr val="002060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6" name="Rectangle 75"/>
            <p:cNvSpPr/>
            <p:nvPr/>
          </p:nvSpPr>
          <p:spPr>
            <a:xfrm>
              <a:off x="3419872" y="1302876"/>
              <a:ext cx="1728192" cy="25391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hasResponsibleParty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2" name="Rectangle 91"/>
            <p:cNvSpPr/>
            <p:nvPr/>
          </p:nvSpPr>
          <p:spPr>
            <a:xfrm>
              <a:off x="4355975" y="620688"/>
              <a:ext cx="1656185" cy="432048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 w="508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fr-FR" sz="1050">
                <a:solidFill>
                  <a:schemeClr val="accent2">
                    <a:lumMod val="50000"/>
                  </a:schemeClr>
                </a:solidFill>
                <a:latin typeface="Arial Black" pitchFamily="34" charset="0"/>
              </a:endParaRPr>
            </a:p>
          </p:txBody>
        </p:sp>
        <p:sp>
          <p:nvSpPr>
            <p:cNvPr id="93" name="ZoneTexte 92"/>
            <p:cNvSpPr txBox="1"/>
            <p:nvPr/>
          </p:nvSpPr>
          <p:spPr>
            <a:xfrm>
              <a:off x="4283967" y="620688"/>
              <a:ext cx="1728193" cy="415498"/>
            </a:xfrm>
            <a:prstGeom prst="rect">
              <a:avLst/>
            </a:prstGeom>
            <a:noFill/>
            <a:ln w="508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050" dirty="0" err="1" smtClean="0">
                  <a:solidFill>
                    <a:schemeClr val="bg1"/>
                  </a:solidFill>
                  <a:latin typeface="Arial Black" pitchFamily="34" charset="0"/>
                </a:rPr>
                <a:t>ResponsibleParty</a:t>
              </a:r>
              <a:endParaRPr lang="en-GB" sz="1050" dirty="0">
                <a:solidFill>
                  <a:schemeClr val="bg1"/>
                </a:solidFill>
                <a:latin typeface="Arial Black" pitchFamily="34" charset="0"/>
              </a:endParaRPr>
            </a:p>
          </p:txBody>
        </p:sp>
        <p:cxnSp>
          <p:nvCxnSpPr>
            <p:cNvPr id="102" name="Connecteur en angle 101"/>
            <p:cNvCxnSpPr>
              <a:stCxn id="93" idx="2"/>
            </p:cNvCxnSpPr>
            <p:nvPr/>
          </p:nvCxnSpPr>
          <p:spPr>
            <a:xfrm rot="5400000">
              <a:off x="3756132" y="668916"/>
              <a:ext cx="1024662" cy="1759202"/>
            </a:xfrm>
            <a:prstGeom prst="bentConnector3">
              <a:avLst>
                <a:gd name="adj1" fmla="val 50000"/>
              </a:avLst>
            </a:prstGeom>
            <a:ln w="28575">
              <a:solidFill>
                <a:srgbClr val="002060"/>
              </a:solidFill>
              <a:prstDash val="dash"/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5" name="Rectangle 104"/>
            <p:cNvSpPr/>
            <p:nvPr/>
          </p:nvSpPr>
          <p:spPr>
            <a:xfrm>
              <a:off x="4644008" y="2060848"/>
              <a:ext cx="2016224" cy="25391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hasCommunicationFunction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6" name="Rectangle 45"/>
            <p:cNvSpPr/>
            <p:nvPr/>
          </p:nvSpPr>
          <p:spPr>
            <a:xfrm>
              <a:off x="2411760" y="4077072"/>
              <a:ext cx="2376264" cy="504056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 w="508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050" dirty="0" err="1" smtClean="0">
                  <a:solidFill>
                    <a:schemeClr val="bg1"/>
                  </a:solidFill>
                  <a:latin typeface="Arial Black" pitchFamily="34" charset="0"/>
                </a:rPr>
                <a:t>BanApplicationDomain</a:t>
              </a:r>
              <a:endParaRPr lang="fr-FR" sz="1050" dirty="0">
                <a:solidFill>
                  <a:schemeClr val="bg1"/>
                </a:solidFill>
                <a:latin typeface="Arial Black" pitchFamily="34" charset="0"/>
              </a:endParaRPr>
            </a:p>
          </p:txBody>
        </p:sp>
        <p:sp>
          <p:nvSpPr>
            <p:cNvPr id="47" name="ZoneTexte 46"/>
            <p:cNvSpPr txBox="1"/>
            <p:nvPr/>
          </p:nvSpPr>
          <p:spPr>
            <a:xfrm>
              <a:off x="2411760" y="4581129"/>
              <a:ext cx="2376264" cy="276999"/>
            </a:xfrm>
            <a:prstGeom prst="rect">
              <a:avLst/>
            </a:prstGeom>
            <a:noFill/>
            <a:ln w="19050">
              <a:solidFill>
                <a:schemeClr val="tx2">
                  <a:lumMod val="60000"/>
                  <a:lumOff val="40000"/>
                </a:schemeClr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endParaRPr lang="fr-FR" sz="1200" b="1" dirty="0" smtClean="0"/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4" name="Groupe 113"/>
          <p:cNvGrpSpPr/>
          <p:nvPr/>
        </p:nvGrpSpPr>
        <p:grpSpPr>
          <a:xfrm>
            <a:off x="-2988840" y="-1179512"/>
            <a:ext cx="12313368" cy="10297144"/>
            <a:chOff x="-2988840" y="-1179512"/>
            <a:chExt cx="12313368" cy="10297144"/>
          </a:xfrm>
        </p:grpSpPr>
        <p:sp>
          <p:nvSpPr>
            <p:cNvPr id="300" name="Rectangle 299"/>
            <p:cNvSpPr/>
            <p:nvPr/>
          </p:nvSpPr>
          <p:spPr>
            <a:xfrm>
              <a:off x="1691680" y="4327212"/>
              <a:ext cx="1224136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hasDeviceType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1" name="Rectangle 300"/>
            <p:cNvSpPr/>
            <p:nvPr/>
          </p:nvSpPr>
          <p:spPr>
            <a:xfrm>
              <a:off x="1763688" y="6631468"/>
              <a:ext cx="1080120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hasInterface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2" name="Rectangle 301"/>
            <p:cNvSpPr/>
            <p:nvPr/>
          </p:nvSpPr>
          <p:spPr>
            <a:xfrm>
              <a:off x="1907704" y="8685584"/>
              <a:ext cx="648072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050" b="1" dirty="0" smtClean="0">
                  <a:latin typeface="Arial" pitchFamily="34" charset="0"/>
                  <a:cs typeface="Arial" pitchFamily="34" charset="0"/>
                </a:rPr>
                <a:t>offers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317" name="Connecteur en angle 316"/>
            <p:cNvCxnSpPr>
              <a:stCxn id="854" idx="1"/>
              <a:endCxn id="705" idx="3"/>
            </p:cNvCxnSpPr>
            <p:nvPr/>
          </p:nvCxnSpPr>
          <p:spPr>
            <a:xfrm rot="10800000" flipV="1">
              <a:off x="4572000" y="3210434"/>
              <a:ext cx="2160240" cy="1353636"/>
            </a:xfrm>
            <a:prstGeom prst="bentConnector3">
              <a:avLst>
                <a:gd name="adj1" fmla="val 78079"/>
              </a:avLst>
            </a:prstGeom>
            <a:ln w="28575">
              <a:solidFill>
                <a:srgbClr val="002060"/>
              </a:solidFill>
              <a:prstDash val="dash"/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1" name="Rectangle 340"/>
            <p:cNvSpPr/>
            <p:nvPr/>
          </p:nvSpPr>
          <p:spPr>
            <a:xfrm>
              <a:off x="5004048" y="2959060"/>
              <a:ext cx="1584176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hasComputingPower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42" name="Rectangle 341"/>
            <p:cNvSpPr/>
            <p:nvPr/>
          </p:nvSpPr>
          <p:spPr>
            <a:xfrm>
              <a:off x="5040560" y="5767372"/>
              <a:ext cx="1403648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hasPowerSource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151" name="Connecteur en angle 150"/>
            <p:cNvCxnSpPr>
              <a:stCxn id="308" idx="1"/>
            </p:cNvCxnSpPr>
            <p:nvPr/>
          </p:nvCxnSpPr>
          <p:spPr>
            <a:xfrm rot="10800000">
              <a:off x="1907704" y="942836"/>
              <a:ext cx="1584176" cy="414990"/>
            </a:xfrm>
            <a:prstGeom prst="bentConnector3">
              <a:avLst>
                <a:gd name="adj1" fmla="val 101434"/>
              </a:avLst>
            </a:prstGeom>
            <a:ln w="28575">
              <a:solidFill>
                <a:srgbClr val="002060"/>
              </a:solidFill>
              <a:prstDash val="dash"/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0" name="Rectangle 159"/>
            <p:cNvSpPr/>
            <p:nvPr/>
          </p:nvSpPr>
          <p:spPr>
            <a:xfrm>
              <a:off x="2195736" y="1086852"/>
              <a:ext cx="1008112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hasFunction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247" name="Connecteur en angle 281"/>
            <p:cNvCxnSpPr>
              <a:stCxn id="705" idx="1"/>
            </p:cNvCxnSpPr>
            <p:nvPr/>
          </p:nvCxnSpPr>
          <p:spPr>
            <a:xfrm rot="10800000" flipV="1">
              <a:off x="1331640" y="4564070"/>
              <a:ext cx="1944216" cy="17058"/>
            </a:xfrm>
            <a:prstGeom prst="bentConnector3">
              <a:avLst>
                <a:gd name="adj1" fmla="val 50000"/>
              </a:avLst>
            </a:prstGeom>
            <a:ln w="28575">
              <a:solidFill>
                <a:srgbClr val="002060"/>
              </a:solidFill>
              <a:prstDash val="dash"/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0" name="Connecteur en angle 281"/>
            <p:cNvCxnSpPr>
              <a:stCxn id="334" idx="0"/>
            </p:cNvCxnSpPr>
            <p:nvPr/>
          </p:nvCxnSpPr>
          <p:spPr>
            <a:xfrm rot="5400000" flipH="1" flipV="1">
              <a:off x="-1473914" y="41866"/>
              <a:ext cx="1326632" cy="3060340"/>
            </a:xfrm>
            <a:prstGeom prst="bentConnector3">
              <a:avLst>
                <a:gd name="adj1" fmla="val 50000"/>
              </a:avLst>
            </a:prstGeom>
            <a:ln w="28575">
              <a:solidFill>
                <a:srgbClr val="002060"/>
              </a:solidFill>
              <a:prstDash val="solid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2" name="Connecteur droit avec flèche 291"/>
            <p:cNvCxnSpPr>
              <a:stCxn id="704" idx="0"/>
              <a:endCxn id="699" idx="2"/>
            </p:cNvCxnSpPr>
            <p:nvPr/>
          </p:nvCxnSpPr>
          <p:spPr>
            <a:xfrm flipV="1">
              <a:off x="3923928" y="3417967"/>
              <a:ext cx="0" cy="947137"/>
            </a:xfrm>
            <a:prstGeom prst="straightConnector1">
              <a:avLst/>
            </a:prstGeom>
            <a:ln w="28575">
              <a:solidFill>
                <a:srgbClr val="002060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9" name="Connecteur en angle 134"/>
            <p:cNvCxnSpPr>
              <a:stCxn id="392" idx="3"/>
              <a:endCxn id="639" idx="0"/>
            </p:cNvCxnSpPr>
            <p:nvPr/>
          </p:nvCxnSpPr>
          <p:spPr>
            <a:xfrm>
              <a:off x="-1692696" y="-980546"/>
              <a:ext cx="2232248" cy="1052554"/>
            </a:xfrm>
            <a:prstGeom prst="bentConnector3">
              <a:avLst>
                <a:gd name="adj1" fmla="val 47782"/>
              </a:avLst>
            </a:prstGeom>
            <a:ln w="28575">
              <a:solidFill>
                <a:srgbClr val="002060"/>
              </a:solidFill>
              <a:prstDash val="solid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3" name="Connecteur en angle 134"/>
            <p:cNvCxnSpPr>
              <a:stCxn id="386" idx="3"/>
              <a:endCxn id="639" idx="0"/>
            </p:cNvCxnSpPr>
            <p:nvPr/>
          </p:nvCxnSpPr>
          <p:spPr>
            <a:xfrm>
              <a:off x="-1692696" y="-332474"/>
              <a:ext cx="2232248" cy="404482"/>
            </a:xfrm>
            <a:prstGeom prst="bentConnector3">
              <a:avLst>
                <a:gd name="adj1" fmla="val 47377"/>
              </a:avLst>
            </a:prstGeom>
            <a:ln w="28575">
              <a:solidFill>
                <a:srgbClr val="002060"/>
              </a:solidFill>
              <a:prstDash val="solid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3" name="Connecteur en angle 134"/>
            <p:cNvCxnSpPr>
              <a:stCxn id="382" idx="3"/>
              <a:endCxn id="639" idx="0"/>
            </p:cNvCxnSpPr>
            <p:nvPr/>
          </p:nvCxnSpPr>
          <p:spPr>
            <a:xfrm flipV="1">
              <a:off x="-1692696" y="72008"/>
              <a:ext cx="2232248" cy="243590"/>
            </a:xfrm>
            <a:prstGeom prst="bentConnector3">
              <a:avLst>
                <a:gd name="adj1" fmla="val 47377"/>
              </a:avLst>
            </a:prstGeom>
            <a:ln w="28575">
              <a:solidFill>
                <a:srgbClr val="002060"/>
              </a:solidFill>
              <a:prstDash val="solid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8" name="Connecteur en angle 134"/>
            <p:cNvCxnSpPr>
              <a:endCxn id="329" idx="1"/>
            </p:cNvCxnSpPr>
            <p:nvPr/>
          </p:nvCxnSpPr>
          <p:spPr>
            <a:xfrm flipV="1">
              <a:off x="2051720" y="99574"/>
              <a:ext cx="1440160" cy="216"/>
            </a:xfrm>
            <a:prstGeom prst="bentConnector3">
              <a:avLst>
                <a:gd name="adj1" fmla="val 50000"/>
              </a:avLst>
            </a:prstGeom>
            <a:ln w="28575">
              <a:solidFill>
                <a:srgbClr val="002060"/>
              </a:solidFill>
              <a:prstDash val="dash"/>
              <a:headEnd type="none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3" name="Rectangle 302"/>
            <p:cNvSpPr/>
            <p:nvPr/>
          </p:nvSpPr>
          <p:spPr>
            <a:xfrm>
              <a:off x="2339752" y="-137284"/>
              <a:ext cx="1080120" cy="25391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isAttachedTo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246" name="Connecteur en angle 243"/>
            <p:cNvCxnSpPr>
              <a:stCxn id="696" idx="1"/>
            </p:cNvCxnSpPr>
            <p:nvPr/>
          </p:nvCxnSpPr>
          <p:spPr>
            <a:xfrm rot="10800000" flipV="1">
              <a:off x="1331640" y="2907886"/>
              <a:ext cx="1944216" cy="17058"/>
            </a:xfrm>
            <a:prstGeom prst="bentConnector3">
              <a:avLst>
                <a:gd name="adj1" fmla="val 50000"/>
              </a:avLst>
            </a:prstGeom>
            <a:ln w="28575">
              <a:solidFill>
                <a:srgbClr val="002060"/>
              </a:solidFill>
              <a:prstDash val="dash"/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1" name="Rectangle 280"/>
            <p:cNvSpPr/>
            <p:nvPr/>
          </p:nvSpPr>
          <p:spPr>
            <a:xfrm>
              <a:off x="3491880" y="3895164"/>
              <a:ext cx="792088" cy="25391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hasMode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83" name="Rectangle 282"/>
            <p:cNvSpPr/>
            <p:nvPr/>
          </p:nvSpPr>
          <p:spPr>
            <a:xfrm>
              <a:off x="1691680" y="2671028"/>
              <a:ext cx="1224136" cy="25391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inCurrentMode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93" name="Triangle isocèle 292"/>
            <p:cNvSpPr/>
            <p:nvPr/>
          </p:nvSpPr>
          <p:spPr>
            <a:xfrm rot="10800000">
              <a:off x="-2412776" y="2074786"/>
              <a:ext cx="144016" cy="180020"/>
            </a:xfrm>
            <a:prstGeom prst="triangl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grpSp>
          <p:nvGrpSpPr>
            <p:cNvPr id="311" name="Groupe 310"/>
            <p:cNvGrpSpPr/>
            <p:nvPr/>
          </p:nvGrpSpPr>
          <p:grpSpPr>
            <a:xfrm>
              <a:off x="3491880" y="1124744"/>
              <a:ext cx="1296144" cy="432048"/>
              <a:chOff x="107504" y="1700808"/>
              <a:chExt cx="1296144" cy="432048"/>
            </a:xfrm>
          </p:grpSpPr>
          <p:sp>
            <p:nvSpPr>
              <p:cNvPr id="288" name="Rectangle 287"/>
              <p:cNvSpPr/>
              <p:nvPr/>
            </p:nvSpPr>
            <p:spPr>
              <a:xfrm>
                <a:off x="107504" y="1700808"/>
                <a:ext cx="1296144" cy="432048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308" name="ZoneTexte 307"/>
              <p:cNvSpPr txBox="1"/>
              <p:nvPr/>
            </p:nvSpPr>
            <p:spPr>
              <a:xfrm>
                <a:off x="107504" y="1806932"/>
                <a:ext cx="1296144" cy="253916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50" dirty="0" smtClean="0">
                    <a:solidFill>
                      <a:schemeClr val="bg1"/>
                    </a:solidFill>
                    <a:latin typeface="Arial Black" pitchFamily="34" charset="0"/>
                  </a:rPr>
                  <a:t>Function</a:t>
                </a:r>
                <a:endParaRPr lang="en-GB" sz="1050" dirty="0">
                  <a:solidFill>
                    <a:schemeClr val="bg1"/>
                  </a:solidFill>
                  <a:latin typeface="Arial Black" pitchFamily="34" charset="0"/>
                </a:endParaRPr>
              </a:p>
            </p:txBody>
          </p:sp>
        </p:grpSp>
        <p:grpSp>
          <p:nvGrpSpPr>
            <p:cNvPr id="324" name="Groupe 323"/>
            <p:cNvGrpSpPr/>
            <p:nvPr/>
          </p:nvGrpSpPr>
          <p:grpSpPr>
            <a:xfrm>
              <a:off x="3491880" y="-99392"/>
              <a:ext cx="1296144" cy="432048"/>
              <a:chOff x="107504" y="1916832"/>
              <a:chExt cx="1296144" cy="432048"/>
            </a:xfrm>
          </p:grpSpPr>
          <p:sp>
            <p:nvSpPr>
              <p:cNvPr id="325" name="Rectangle 324"/>
              <p:cNvSpPr/>
              <p:nvPr/>
            </p:nvSpPr>
            <p:spPr>
              <a:xfrm>
                <a:off x="107504" y="1916832"/>
                <a:ext cx="1296144" cy="432048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329" name="ZoneTexte 328"/>
              <p:cNvSpPr txBox="1"/>
              <p:nvPr/>
            </p:nvSpPr>
            <p:spPr>
              <a:xfrm>
                <a:off x="107504" y="1988840"/>
                <a:ext cx="1296144" cy="253916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50" dirty="0" err="1" smtClean="0">
                    <a:solidFill>
                      <a:schemeClr val="bg1"/>
                    </a:solidFill>
                    <a:latin typeface="Arial Black" pitchFamily="34" charset="0"/>
                  </a:rPr>
                  <a:t>HealthActor</a:t>
                </a:r>
                <a:endParaRPr lang="en-GB" sz="1050" dirty="0">
                  <a:solidFill>
                    <a:schemeClr val="bg1"/>
                  </a:solidFill>
                  <a:latin typeface="Arial Black" pitchFamily="34" charset="0"/>
                </a:endParaRPr>
              </a:p>
            </p:txBody>
          </p:sp>
        </p:grpSp>
        <p:grpSp>
          <p:nvGrpSpPr>
            <p:cNvPr id="333" name="Groupe 332"/>
            <p:cNvGrpSpPr/>
            <p:nvPr/>
          </p:nvGrpSpPr>
          <p:grpSpPr>
            <a:xfrm>
              <a:off x="-2988840" y="2235352"/>
              <a:ext cx="1296144" cy="487506"/>
              <a:chOff x="107504" y="1750750"/>
              <a:chExt cx="1296144" cy="487506"/>
            </a:xfrm>
          </p:grpSpPr>
          <p:sp>
            <p:nvSpPr>
              <p:cNvPr id="334" name="Rectangle 333"/>
              <p:cNvSpPr/>
              <p:nvPr/>
            </p:nvSpPr>
            <p:spPr>
              <a:xfrm>
                <a:off x="107504" y="1750750"/>
                <a:ext cx="1296144" cy="432048"/>
              </a:xfrm>
              <a:prstGeom prst="rect">
                <a:avLst/>
              </a:prstGeom>
              <a:solidFill>
                <a:srgbClr val="D2A000"/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345" name="ZoneTexte 344"/>
              <p:cNvSpPr txBox="1"/>
              <p:nvPr/>
            </p:nvSpPr>
            <p:spPr>
              <a:xfrm>
                <a:off x="107504" y="1822758"/>
                <a:ext cx="1296144" cy="415498"/>
              </a:xfrm>
              <a:prstGeom prst="rect">
                <a:avLst/>
              </a:prstGeom>
              <a:solidFill>
                <a:srgbClr val="D2A000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50" dirty="0" smtClean="0">
                    <a:solidFill>
                      <a:schemeClr val="bg1"/>
                    </a:solidFill>
                    <a:latin typeface="Arial Black" pitchFamily="34" charset="0"/>
                  </a:rPr>
                  <a:t>Device</a:t>
                </a:r>
              </a:p>
              <a:p>
                <a:pPr algn="ctr"/>
                <a:r>
                  <a:rPr lang="en-GB" sz="1050" dirty="0" smtClean="0">
                    <a:solidFill>
                      <a:schemeClr val="bg1"/>
                    </a:solidFill>
                  </a:rPr>
                  <a:t>(</a:t>
                </a:r>
                <a:r>
                  <a:rPr lang="en-GB" sz="1050" i="1" dirty="0" smtClean="0">
                    <a:solidFill>
                      <a:schemeClr val="bg1"/>
                    </a:solidFill>
                  </a:rPr>
                  <a:t>reused from SAREF</a:t>
                </a:r>
                <a:r>
                  <a:rPr lang="en-GB" sz="1050" dirty="0" smtClean="0">
                    <a:solidFill>
                      <a:schemeClr val="bg1"/>
                    </a:solidFill>
                  </a:rPr>
                  <a:t>)</a:t>
                </a:r>
                <a:endParaRPr lang="en-GB" sz="1050" dirty="0">
                  <a:solidFill>
                    <a:schemeClr val="bg1"/>
                  </a:solidFill>
                  <a:latin typeface="Arial Black" pitchFamily="34" charset="0"/>
                </a:endParaRPr>
              </a:p>
            </p:txBody>
          </p:sp>
        </p:grpSp>
        <p:grpSp>
          <p:nvGrpSpPr>
            <p:cNvPr id="349" name="Groupe 348"/>
            <p:cNvGrpSpPr/>
            <p:nvPr/>
          </p:nvGrpSpPr>
          <p:grpSpPr>
            <a:xfrm>
              <a:off x="-2988840" y="764704"/>
              <a:ext cx="1296144" cy="576064"/>
              <a:chOff x="107504" y="1844824"/>
              <a:chExt cx="1296144" cy="577081"/>
            </a:xfrm>
          </p:grpSpPr>
          <p:sp>
            <p:nvSpPr>
              <p:cNvPr id="361" name="Rectangle 360"/>
              <p:cNvSpPr/>
              <p:nvPr/>
            </p:nvSpPr>
            <p:spPr>
              <a:xfrm>
                <a:off x="107504" y="1916832"/>
                <a:ext cx="1296144" cy="432048"/>
              </a:xfrm>
              <a:prstGeom prst="rect">
                <a:avLst/>
              </a:prstGeom>
              <a:solidFill>
                <a:srgbClr val="00B050"/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364" name="ZoneTexte 363"/>
              <p:cNvSpPr txBox="1"/>
              <p:nvPr/>
            </p:nvSpPr>
            <p:spPr>
              <a:xfrm>
                <a:off x="107504" y="1844824"/>
                <a:ext cx="1296144" cy="577081"/>
              </a:xfrm>
              <a:prstGeom prst="rect">
                <a:avLst/>
              </a:prstGeom>
              <a:solidFill>
                <a:srgbClr val="00B050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50" dirty="0" smtClean="0">
                    <a:solidFill>
                      <a:schemeClr val="bg1"/>
                    </a:solidFill>
                    <a:latin typeface="Arial Black" pitchFamily="34" charset="0"/>
                  </a:rPr>
                  <a:t>Wearable</a:t>
                </a:r>
              </a:p>
              <a:p>
                <a:pPr algn="ctr"/>
                <a:r>
                  <a:rPr lang="en-GB" sz="1050" dirty="0" smtClean="0">
                    <a:solidFill>
                      <a:schemeClr val="bg1"/>
                    </a:solidFill>
                  </a:rPr>
                  <a:t>(</a:t>
                </a:r>
                <a:r>
                  <a:rPr lang="en-GB" sz="1050" i="1" dirty="0" smtClean="0">
                    <a:solidFill>
                      <a:schemeClr val="bg1"/>
                    </a:solidFill>
                  </a:rPr>
                  <a:t>reused from SAREF4Wear</a:t>
                </a:r>
                <a:r>
                  <a:rPr lang="en-GB" sz="1050" dirty="0" smtClean="0">
                    <a:solidFill>
                      <a:schemeClr val="bg1"/>
                    </a:solidFill>
                  </a:rPr>
                  <a:t>)</a:t>
                </a:r>
                <a:endParaRPr lang="en-GB" sz="1050" dirty="0">
                  <a:solidFill>
                    <a:schemeClr val="bg1"/>
                  </a:solidFill>
                  <a:latin typeface="Arial Black" pitchFamily="34" charset="0"/>
                </a:endParaRPr>
              </a:p>
            </p:txBody>
          </p:sp>
        </p:grpSp>
        <p:grpSp>
          <p:nvGrpSpPr>
            <p:cNvPr id="390" name="Groupe 389"/>
            <p:cNvGrpSpPr/>
            <p:nvPr/>
          </p:nvGrpSpPr>
          <p:grpSpPr>
            <a:xfrm>
              <a:off x="-2988840" y="-1179512"/>
              <a:ext cx="1296144" cy="432048"/>
              <a:chOff x="107504" y="1916832"/>
              <a:chExt cx="1296144" cy="432048"/>
            </a:xfrm>
          </p:grpSpPr>
          <p:sp>
            <p:nvSpPr>
              <p:cNvPr id="391" name="Rectangle 390"/>
              <p:cNvSpPr/>
              <p:nvPr/>
            </p:nvSpPr>
            <p:spPr>
              <a:xfrm>
                <a:off x="107504" y="1916832"/>
                <a:ext cx="1296144" cy="432048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392" name="ZoneTexte 391"/>
              <p:cNvSpPr txBox="1"/>
              <p:nvPr/>
            </p:nvSpPr>
            <p:spPr>
              <a:xfrm>
                <a:off x="107504" y="1988840"/>
                <a:ext cx="1296144" cy="253916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50" dirty="0" smtClean="0">
                    <a:solidFill>
                      <a:schemeClr val="bg1"/>
                    </a:solidFill>
                    <a:latin typeface="Arial Black" pitchFamily="34" charset="0"/>
                  </a:rPr>
                  <a:t>Hub</a:t>
                </a:r>
                <a:endParaRPr lang="en-GB" sz="1050" dirty="0">
                  <a:solidFill>
                    <a:schemeClr val="bg1"/>
                  </a:solidFill>
                  <a:latin typeface="Arial Black" pitchFamily="34" charset="0"/>
                </a:endParaRPr>
              </a:p>
            </p:txBody>
          </p:sp>
        </p:grpSp>
        <p:cxnSp>
          <p:nvCxnSpPr>
            <p:cNvPr id="655" name="Connecteur en angle 134"/>
            <p:cNvCxnSpPr/>
            <p:nvPr/>
          </p:nvCxnSpPr>
          <p:spPr>
            <a:xfrm flipV="1">
              <a:off x="-1692696" y="0"/>
              <a:ext cx="1080120" cy="1052736"/>
            </a:xfrm>
            <a:prstGeom prst="bentConnector3">
              <a:avLst>
                <a:gd name="adj1" fmla="val 97777"/>
              </a:avLst>
            </a:prstGeom>
            <a:ln w="28575">
              <a:solidFill>
                <a:srgbClr val="002060"/>
              </a:solidFill>
              <a:prstDash val="solid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39" name="Triangle isocèle 638"/>
            <p:cNvSpPr/>
            <p:nvPr/>
          </p:nvSpPr>
          <p:spPr>
            <a:xfrm rot="5400000">
              <a:off x="395536" y="0"/>
              <a:ext cx="144016" cy="144016"/>
            </a:xfrm>
            <a:prstGeom prst="triangl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59" name="Rectangle 658"/>
            <p:cNvSpPr/>
            <p:nvPr/>
          </p:nvSpPr>
          <p:spPr>
            <a:xfrm>
              <a:off x="539552" y="-188243"/>
              <a:ext cx="1800200" cy="432048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 w="508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60" name="ZoneTexte 659"/>
            <p:cNvSpPr txBox="1"/>
            <p:nvPr/>
          </p:nvSpPr>
          <p:spPr>
            <a:xfrm>
              <a:off x="539552" y="243805"/>
              <a:ext cx="1800200" cy="646331"/>
            </a:xfrm>
            <a:prstGeom prst="rect">
              <a:avLst/>
            </a:prstGeom>
            <a:noFill/>
            <a:ln w="19050">
              <a:solidFill>
                <a:schemeClr val="tx2">
                  <a:lumMod val="60000"/>
                  <a:lumOff val="40000"/>
                </a:schemeClr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r>
                <a:rPr lang="en-GB" sz="1200" b="1" dirty="0" err="1" smtClean="0"/>
                <a:t>hasOperatingConstraint</a:t>
              </a:r>
              <a:r>
                <a:rPr lang="en-GB" sz="1200" b="1" dirty="0" smtClean="0"/>
                <a:t> </a:t>
              </a:r>
              <a:endParaRPr lang="en-US" sz="1200" b="1" dirty="0" smtClean="0"/>
            </a:p>
            <a:p>
              <a:r>
                <a:rPr lang="en-US" sz="1200" b="1" dirty="0" err="1" smtClean="0"/>
                <a:t>hasLocation</a:t>
              </a:r>
              <a:endParaRPr lang="en-US" sz="1200" b="1" dirty="0" smtClean="0"/>
            </a:p>
            <a:p>
              <a:r>
                <a:rPr lang="en-US" sz="1200" b="1" dirty="0" err="1" smtClean="0"/>
                <a:t>serialNb</a:t>
              </a:r>
              <a:endParaRPr lang="en-US" sz="1200" b="1" dirty="0" smtClean="0"/>
            </a:p>
          </p:txBody>
        </p:sp>
        <p:sp>
          <p:nvSpPr>
            <p:cNvPr id="661" name="ZoneTexte 660"/>
            <p:cNvSpPr txBox="1"/>
            <p:nvPr/>
          </p:nvSpPr>
          <p:spPr>
            <a:xfrm>
              <a:off x="611560" y="-126958"/>
              <a:ext cx="1728192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050" dirty="0" err="1" smtClean="0">
                  <a:solidFill>
                    <a:schemeClr val="bg1"/>
                  </a:solidFill>
                  <a:latin typeface="Arial Black" pitchFamily="34" charset="0"/>
                </a:rPr>
                <a:t>HealthDevice</a:t>
              </a:r>
              <a:endParaRPr lang="en-GB" sz="1050" dirty="0">
                <a:solidFill>
                  <a:schemeClr val="bg1"/>
                </a:solidFill>
                <a:latin typeface="Arial Black" pitchFamily="34" charset="0"/>
              </a:endParaRPr>
            </a:p>
          </p:txBody>
        </p:sp>
        <p:grpSp>
          <p:nvGrpSpPr>
            <p:cNvPr id="694" name="Groupe 693"/>
            <p:cNvGrpSpPr/>
            <p:nvPr/>
          </p:nvGrpSpPr>
          <p:grpSpPr>
            <a:xfrm>
              <a:off x="3275856" y="2708920"/>
              <a:ext cx="1296144" cy="432048"/>
              <a:chOff x="107504" y="1916832"/>
              <a:chExt cx="1296144" cy="432048"/>
            </a:xfrm>
          </p:grpSpPr>
          <p:sp>
            <p:nvSpPr>
              <p:cNvPr id="695" name="Rectangle 694"/>
              <p:cNvSpPr/>
              <p:nvPr/>
            </p:nvSpPr>
            <p:spPr>
              <a:xfrm>
                <a:off x="107504" y="1916832"/>
                <a:ext cx="1296144" cy="432048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696" name="ZoneTexte 695"/>
              <p:cNvSpPr txBox="1"/>
              <p:nvPr/>
            </p:nvSpPr>
            <p:spPr>
              <a:xfrm>
                <a:off x="107504" y="1988840"/>
                <a:ext cx="1296144" cy="253916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50" dirty="0" smtClean="0">
                    <a:solidFill>
                      <a:schemeClr val="bg1"/>
                    </a:solidFill>
                    <a:latin typeface="Arial Black" pitchFamily="34" charset="0"/>
                  </a:rPr>
                  <a:t>Mode</a:t>
                </a:r>
                <a:endParaRPr lang="en-GB" sz="1050" dirty="0">
                  <a:solidFill>
                    <a:schemeClr val="bg1"/>
                  </a:solidFill>
                  <a:latin typeface="Arial Black" pitchFamily="34" charset="0"/>
                </a:endParaRPr>
              </a:p>
            </p:txBody>
          </p:sp>
        </p:grpSp>
        <p:sp>
          <p:nvSpPr>
            <p:cNvPr id="699" name="ZoneTexte 698"/>
            <p:cNvSpPr txBox="1"/>
            <p:nvPr/>
          </p:nvSpPr>
          <p:spPr>
            <a:xfrm>
              <a:off x="3275856" y="3140968"/>
              <a:ext cx="1296144" cy="276999"/>
            </a:xfrm>
            <a:prstGeom prst="rect">
              <a:avLst/>
            </a:prstGeom>
            <a:noFill/>
            <a:ln w="19050">
              <a:solidFill>
                <a:schemeClr val="tx2">
                  <a:lumMod val="60000"/>
                  <a:lumOff val="40000"/>
                </a:schemeClr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r>
                <a:rPr lang="en-US" sz="1200" b="1" dirty="0" err="1" smtClean="0"/>
                <a:t>modeName</a:t>
              </a:r>
              <a:endParaRPr lang="en-US" sz="1200" b="1" dirty="0" smtClean="0"/>
            </a:p>
          </p:txBody>
        </p:sp>
        <p:grpSp>
          <p:nvGrpSpPr>
            <p:cNvPr id="703" name="Groupe 702"/>
            <p:cNvGrpSpPr/>
            <p:nvPr/>
          </p:nvGrpSpPr>
          <p:grpSpPr>
            <a:xfrm>
              <a:off x="3275856" y="4365104"/>
              <a:ext cx="1296144" cy="432048"/>
              <a:chOff x="107504" y="1916832"/>
              <a:chExt cx="1296144" cy="432048"/>
            </a:xfrm>
          </p:grpSpPr>
          <p:sp>
            <p:nvSpPr>
              <p:cNvPr id="704" name="Rectangle 703"/>
              <p:cNvSpPr/>
              <p:nvPr/>
            </p:nvSpPr>
            <p:spPr>
              <a:xfrm>
                <a:off x="107504" y="1916832"/>
                <a:ext cx="1296144" cy="432048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705" name="ZoneTexte 704"/>
              <p:cNvSpPr txBox="1"/>
              <p:nvPr/>
            </p:nvSpPr>
            <p:spPr>
              <a:xfrm>
                <a:off x="107504" y="1988840"/>
                <a:ext cx="1296144" cy="253916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50" dirty="0" err="1" smtClean="0">
                    <a:solidFill>
                      <a:schemeClr val="bg1"/>
                    </a:solidFill>
                    <a:latin typeface="Arial Black" pitchFamily="34" charset="0"/>
                  </a:rPr>
                  <a:t>DeviceType</a:t>
                </a:r>
                <a:endParaRPr lang="en-GB" sz="1050" dirty="0">
                  <a:solidFill>
                    <a:schemeClr val="bg1"/>
                  </a:solidFill>
                  <a:latin typeface="Arial Black" pitchFamily="34" charset="0"/>
                </a:endParaRPr>
              </a:p>
            </p:txBody>
          </p:sp>
        </p:grpSp>
        <p:sp>
          <p:nvSpPr>
            <p:cNvPr id="707" name="ZoneTexte 706"/>
            <p:cNvSpPr txBox="1"/>
            <p:nvPr/>
          </p:nvSpPr>
          <p:spPr>
            <a:xfrm>
              <a:off x="3275856" y="4797152"/>
              <a:ext cx="1296144" cy="646331"/>
            </a:xfrm>
            <a:prstGeom prst="rect">
              <a:avLst/>
            </a:prstGeom>
            <a:noFill/>
            <a:ln w="19050">
              <a:solidFill>
                <a:schemeClr val="tx2">
                  <a:lumMod val="60000"/>
                  <a:lumOff val="40000"/>
                </a:schemeClr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r>
                <a:rPr lang="en-US" sz="1200" b="1" dirty="0" err="1" smtClean="0"/>
                <a:t>deviceTypeName</a:t>
              </a:r>
              <a:endParaRPr lang="en-US" sz="1200" b="1" dirty="0" smtClean="0"/>
            </a:p>
            <a:p>
              <a:r>
                <a:rPr lang="en-US" sz="1200" b="1" dirty="0" smtClean="0"/>
                <a:t>dimension</a:t>
              </a:r>
            </a:p>
            <a:p>
              <a:r>
                <a:rPr lang="en-US" sz="1200" b="1" dirty="0" smtClean="0"/>
                <a:t>velocity</a:t>
              </a:r>
            </a:p>
          </p:txBody>
        </p:sp>
        <p:grpSp>
          <p:nvGrpSpPr>
            <p:cNvPr id="852" name="Groupe 851"/>
            <p:cNvGrpSpPr/>
            <p:nvPr/>
          </p:nvGrpSpPr>
          <p:grpSpPr>
            <a:xfrm>
              <a:off x="6732240" y="3011468"/>
              <a:ext cx="1656184" cy="432048"/>
              <a:chOff x="389274" y="2204864"/>
              <a:chExt cx="1296144" cy="432048"/>
            </a:xfrm>
          </p:grpSpPr>
          <p:sp>
            <p:nvSpPr>
              <p:cNvPr id="853" name="Rectangle 852"/>
              <p:cNvSpPr/>
              <p:nvPr/>
            </p:nvSpPr>
            <p:spPr>
              <a:xfrm>
                <a:off x="389274" y="2204864"/>
                <a:ext cx="1296144" cy="432048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854" name="ZoneTexte 853"/>
              <p:cNvSpPr txBox="1"/>
              <p:nvPr/>
            </p:nvSpPr>
            <p:spPr>
              <a:xfrm>
                <a:off x="389274" y="2276872"/>
                <a:ext cx="1296144" cy="253916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50" dirty="0" err="1" smtClean="0">
                    <a:solidFill>
                      <a:schemeClr val="bg1"/>
                    </a:solidFill>
                    <a:latin typeface="Arial Black" pitchFamily="34" charset="0"/>
                  </a:rPr>
                  <a:t>ComputingPower</a:t>
                </a:r>
                <a:endParaRPr lang="en-GB" sz="1050" dirty="0">
                  <a:solidFill>
                    <a:schemeClr val="bg1"/>
                  </a:solidFill>
                  <a:latin typeface="Arial Black" pitchFamily="34" charset="0"/>
                </a:endParaRPr>
              </a:p>
            </p:txBody>
          </p:sp>
        </p:grpSp>
        <p:sp>
          <p:nvSpPr>
            <p:cNvPr id="855" name="ZoneTexte 854"/>
            <p:cNvSpPr txBox="1"/>
            <p:nvPr/>
          </p:nvSpPr>
          <p:spPr>
            <a:xfrm>
              <a:off x="6732240" y="3443516"/>
              <a:ext cx="1656184" cy="1384995"/>
            </a:xfrm>
            <a:prstGeom prst="rect">
              <a:avLst/>
            </a:prstGeom>
            <a:noFill/>
            <a:ln w="19050">
              <a:solidFill>
                <a:schemeClr val="tx2">
                  <a:lumMod val="60000"/>
                  <a:lumOff val="40000"/>
                </a:schemeClr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r>
                <a:rPr lang="en-US" sz="1200" b="1" dirty="0" err="1" smtClean="0"/>
                <a:t>availableFlash</a:t>
              </a:r>
              <a:r>
                <a:rPr lang="en-US" sz="1200" b="1" dirty="0" smtClean="0"/>
                <a:t> </a:t>
              </a:r>
              <a:r>
                <a:rPr lang="en-US" sz="1200" b="1" dirty="0" err="1" smtClean="0"/>
                <a:t>availableRam</a:t>
              </a:r>
              <a:endParaRPr lang="en-US" sz="1200" b="1" dirty="0" smtClean="0"/>
            </a:p>
            <a:p>
              <a:r>
                <a:rPr lang="en-US" sz="1200" b="1" dirty="0" err="1" smtClean="0"/>
                <a:t>dutyCycle</a:t>
              </a:r>
              <a:endParaRPr lang="en-US" sz="1200" b="1" dirty="0" smtClean="0"/>
            </a:p>
            <a:p>
              <a:r>
                <a:rPr lang="en-US" sz="1200" b="1" dirty="0" smtClean="0"/>
                <a:t>frequency</a:t>
              </a:r>
            </a:p>
            <a:p>
              <a:r>
                <a:rPr lang="en-US" sz="1200" b="1" dirty="0" smtClean="0"/>
                <a:t>manufacturer</a:t>
              </a:r>
            </a:p>
            <a:p>
              <a:r>
                <a:rPr lang="en-US" sz="1200" b="1" dirty="0" err="1" smtClean="0"/>
                <a:t>maximumFlash</a:t>
              </a:r>
              <a:endParaRPr lang="en-US" sz="1200" b="1" dirty="0" smtClean="0"/>
            </a:p>
            <a:p>
              <a:r>
                <a:rPr lang="en-US" sz="1200" b="1" dirty="0" err="1" smtClean="0"/>
                <a:t>maximumRam</a:t>
              </a:r>
              <a:endParaRPr lang="en-US" sz="1200" b="1" dirty="0" smtClean="0"/>
            </a:p>
          </p:txBody>
        </p:sp>
        <p:grpSp>
          <p:nvGrpSpPr>
            <p:cNvPr id="858" name="Groupe 857"/>
            <p:cNvGrpSpPr/>
            <p:nvPr/>
          </p:nvGrpSpPr>
          <p:grpSpPr>
            <a:xfrm>
              <a:off x="6732240" y="5805264"/>
              <a:ext cx="1656184" cy="432048"/>
              <a:chOff x="389274" y="2780928"/>
              <a:chExt cx="1296144" cy="432048"/>
            </a:xfrm>
          </p:grpSpPr>
          <p:sp>
            <p:nvSpPr>
              <p:cNvPr id="859" name="Rectangle 858"/>
              <p:cNvSpPr/>
              <p:nvPr/>
            </p:nvSpPr>
            <p:spPr>
              <a:xfrm>
                <a:off x="389274" y="2780928"/>
                <a:ext cx="1296144" cy="432048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860" name="ZoneTexte 859"/>
              <p:cNvSpPr txBox="1"/>
              <p:nvPr/>
            </p:nvSpPr>
            <p:spPr>
              <a:xfrm>
                <a:off x="389274" y="2852936"/>
                <a:ext cx="1296144" cy="253916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50" dirty="0" err="1" smtClean="0">
                    <a:solidFill>
                      <a:schemeClr val="bg1"/>
                    </a:solidFill>
                    <a:latin typeface="Arial Black" pitchFamily="34" charset="0"/>
                  </a:rPr>
                  <a:t>PowerSource</a:t>
                </a:r>
                <a:endParaRPr lang="en-GB" sz="1050" dirty="0">
                  <a:solidFill>
                    <a:schemeClr val="bg1"/>
                  </a:solidFill>
                  <a:latin typeface="Arial Black" pitchFamily="34" charset="0"/>
                </a:endParaRPr>
              </a:p>
            </p:txBody>
          </p:sp>
        </p:grpSp>
        <p:sp>
          <p:nvSpPr>
            <p:cNvPr id="861" name="ZoneTexte 860"/>
            <p:cNvSpPr txBox="1"/>
            <p:nvPr/>
          </p:nvSpPr>
          <p:spPr>
            <a:xfrm>
              <a:off x="6732240" y="6237312"/>
              <a:ext cx="1656184" cy="646331"/>
            </a:xfrm>
            <a:prstGeom prst="rect">
              <a:avLst/>
            </a:prstGeom>
            <a:noFill/>
            <a:ln w="19050">
              <a:solidFill>
                <a:schemeClr val="tx2">
                  <a:lumMod val="60000"/>
                  <a:lumOff val="40000"/>
                </a:schemeClr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r>
                <a:rPr lang="en-US" sz="1200" b="1" dirty="0" smtClean="0"/>
                <a:t>rechargeable</a:t>
              </a:r>
            </a:p>
            <a:p>
              <a:r>
                <a:rPr lang="en-GB" sz="1200" b="1" dirty="0" err="1" smtClean="0"/>
                <a:t>remainingBatteryLevel</a:t>
              </a:r>
              <a:endParaRPr lang="en-US" sz="1200" b="1" dirty="0" smtClean="0"/>
            </a:p>
            <a:p>
              <a:r>
                <a:rPr lang="en-US" sz="1200" b="1" dirty="0" err="1" smtClean="0"/>
                <a:t>powerSourceType</a:t>
              </a:r>
              <a:endParaRPr lang="en-US" sz="1200" b="1" dirty="0" smtClean="0"/>
            </a:p>
          </p:txBody>
        </p:sp>
        <p:cxnSp>
          <p:nvCxnSpPr>
            <p:cNvPr id="864" name="Connecteur en angle 863"/>
            <p:cNvCxnSpPr>
              <a:stCxn id="860" idx="1"/>
            </p:cNvCxnSpPr>
            <p:nvPr/>
          </p:nvCxnSpPr>
          <p:spPr>
            <a:xfrm rot="10800000">
              <a:off x="5004048" y="4581128"/>
              <a:ext cx="1728192" cy="1423102"/>
            </a:xfrm>
            <a:prstGeom prst="bentConnector3">
              <a:avLst>
                <a:gd name="adj1" fmla="val 98196"/>
              </a:avLst>
            </a:prstGeom>
            <a:ln w="28575">
              <a:solidFill>
                <a:srgbClr val="002060"/>
              </a:solidFill>
              <a:prstDash val="dash"/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945" name="Groupe 944"/>
            <p:cNvGrpSpPr/>
            <p:nvPr/>
          </p:nvGrpSpPr>
          <p:grpSpPr>
            <a:xfrm>
              <a:off x="3203848" y="6702459"/>
              <a:ext cx="1512168" cy="432048"/>
              <a:chOff x="107504" y="1916832"/>
              <a:chExt cx="1432580" cy="432048"/>
            </a:xfrm>
          </p:grpSpPr>
          <p:sp>
            <p:nvSpPr>
              <p:cNvPr id="946" name="Rectangle 945"/>
              <p:cNvSpPr/>
              <p:nvPr/>
            </p:nvSpPr>
            <p:spPr>
              <a:xfrm>
                <a:off x="107504" y="1916832"/>
                <a:ext cx="1432580" cy="432048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947" name="ZoneTexte 946"/>
              <p:cNvSpPr txBox="1"/>
              <p:nvPr/>
            </p:nvSpPr>
            <p:spPr>
              <a:xfrm>
                <a:off x="107504" y="1988840"/>
                <a:ext cx="1432580" cy="253916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50" dirty="0" smtClean="0">
                    <a:solidFill>
                      <a:schemeClr val="bg1"/>
                    </a:solidFill>
                    <a:latin typeface="Arial Black" pitchFamily="34" charset="0"/>
                  </a:rPr>
                  <a:t>Interface</a:t>
                </a:r>
                <a:endParaRPr lang="en-GB" sz="1050" dirty="0">
                  <a:solidFill>
                    <a:schemeClr val="bg1"/>
                  </a:solidFill>
                  <a:latin typeface="Arial Black" pitchFamily="34" charset="0"/>
                </a:endParaRPr>
              </a:p>
            </p:txBody>
          </p:sp>
        </p:grpSp>
        <p:sp>
          <p:nvSpPr>
            <p:cNvPr id="948" name="ZoneTexte 947"/>
            <p:cNvSpPr txBox="1"/>
            <p:nvPr/>
          </p:nvSpPr>
          <p:spPr>
            <a:xfrm>
              <a:off x="3203848" y="7134507"/>
              <a:ext cx="1512168" cy="1015663"/>
            </a:xfrm>
            <a:prstGeom prst="rect">
              <a:avLst/>
            </a:prstGeom>
            <a:noFill/>
            <a:ln w="19050">
              <a:solidFill>
                <a:schemeClr val="tx2">
                  <a:lumMod val="60000"/>
                  <a:lumOff val="40000"/>
                </a:schemeClr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r>
                <a:rPr lang="en-US" sz="1200" b="1" dirty="0" smtClean="0"/>
                <a:t>baud</a:t>
              </a:r>
            </a:p>
            <a:p>
              <a:r>
                <a:rPr lang="en-GB" sz="1200" b="1" dirty="0" err="1" smtClean="0"/>
                <a:t>interfaceAddress</a:t>
              </a:r>
              <a:r>
                <a:rPr lang="en-GB" sz="1200" b="1" dirty="0" smtClean="0"/>
                <a:t> </a:t>
              </a:r>
              <a:r>
                <a:rPr lang="en-US" sz="1200" b="1" dirty="0" err="1" smtClean="0"/>
                <a:t>interfaceDescription</a:t>
              </a:r>
              <a:endParaRPr lang="en-US" sz="1200" b="1" dirty="0" smtClean="0"/>
            </a:p>
            <a:p>
              <a:r>
                <a:rPr lang="en-US" sz="1200" b="1" dirty="0" err="1" smtClean="0"/>
                <a:t>interfaceProtocol</a:t>
              </a:r>
              <a:endParaRPr lang="en-US" sz="1200" b="1" dirty="0" smtClean="0"/>
            </a:p>
            <a:p>
              <a:r>
                <a:rPr lang="en-GB" sz="1200" b="1" dirty="0" err="1" smtClean="0"/>
                <a:t>isGateway</a:t>
              </a:r>
              <a:endParaRPr lang="en-US" sz="1200" b="1" dirty="0" smtClean="0"/>
            </a:p>
          </p:txBody>
        </p:sp>
        <p:cxnSp>
          <p:nvCxnSpPr>
            <p:cNvPr id="1136" name="Connecteur en angle 1135"/>
            <p:cNvCxnSpPr>
              <a:stCxn id="1206" idx="1"/>
            </p:cNvCxnSpPr>
            <p:nvPr/>
          </p:nvCxnSpPr>
          <p:spPr>
            <a:xfrm rot="10800000">
              <a:off x="1331640" y="6669361"/>
              <a:ext cx="1872208" cy="2223973"/>
            </a:xfrm>
            <a:prstGeom prst="bentConnector2">
              <a:avLst/>
            </a:prstGeom>
            <a:ln w="28575">
              <a:solidFill>
                <a:srgbClr val="002060"/>
              </a:solidFill>
              <a:prstDash val="dash"/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96" name="Connecteur en angle 1195"/>
            <p:cNvCxnSpPr/>
            <p:nvPr/>
          </p:nvCxnSpPr>
          <p:spPr>
            <a:xfrm rot="10800000">
              <a:off x="1331640" y="846711"/>
              <a:ext cx="1908212" cy="6011289"/>
            </a:xfrm>
            <a:prstGeom prst="bentConnector2">
              <a:avLst/>
            </a:prstGeom>
            <a:ln w="28575">
              <a:solidFill>
                <a:srgbClr val="002060"/>
              </a:solidFill>
              <a:prstDash val="dash"/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204" name="Groupe 1203"/>
            <p:cNvGrpSpPr/>
            <p:nvPr/>
          </p:nvGrpSpPr>
          <p:grpSpPr>
            <a:xfrm>
              <a:off x="3203848" y="8685584"/>
              <a:ext cx="1368152" cy="432048"/>
              <a:chOff x="107504" y="2636912"/>
              <a:chExt cx="1368152" cy="432048"/>
            </a:xfrm>
          </p:grpSpPr>
          <p:sp>
            <p:nvSpPr>
              <p:cNvPr id="1205" name="Rectangle 1204"/>
              <p:cNvSpPr/>
              <p:nvPr/>
            </p:nvSpPr>
            <p:spPr>
              <a:xfrm>
                <a:off x="107504" y="2636912"/>
                <a:ext cx="1368152" cy="432048"/>
              </a:xfrm>
              <a:prstGeom prst="rect">
                <a:avLst/>
              </a:prstGeom>
              <a:solidFill>
                <a:srgbClr val="D2A000"/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206" name="ZoneTexte 1205"/>
              <p:cNvSpPr txBox="1"/>
              <p:nvPr/>
            </p:nvSpPr>
            <p:spPr>
              <a:xfrm>
                <a:off x="107504" y="2636912"/>
                <a:ext cx="1296144" cy="415498"/>
              </a:xfrm>
              <a:prstGeom prst="rect">
                <a:avLst/>
              </a:prstGeom>
              <a:solidFill>
                <a:srgbClr val="D2A000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50" dirty="0" smtClean="0">
                    <a:solidFill>
                      <a:schemeClr val="bg1"/>
                    </a:solidFill>
                    <a:latin typeface="Arial Black" pitchFamily="34" charset="0"/>
                  </a:rPr>
                  <a:t>Service</a:t>
                </a:r>
              </a:p>
              <a:p>
                <a:pPr algn="ctr"/>
                <a:r>
                  <a:rPr lang="en-GB" sz="1050" dirty="0" smtClean="0">
                    <a:solidFill>
                      <a:schemeClr val="bg1"/>
                    </a:solidFill>
                  </a:rPr>
                  <a:t>(</a:t>
                </a:r>
                <a:r>
                  <a:rPr lang="en-GB" sz="1050" i="1" dirty="0" smtClean="0">
                    <a:solidFill>
                      <a:schemeClr val="bg1"/>
                    </a:solidFill>
                  </a:rPr>
                  <a:t>reused from SAREF</a:t>
                </a:r>
                <a:r>
                  <a:rPr lang="en-GB" sz="1050" dirty="0" smtClean="0">
                    <a:solidFill>
                      <a:schemeClr val="bg1"/>
                    </a:solidFill>
                  </a:rPr>
                  <a:t>)</a:t>
                </a:r>
                <a:endParaRPr lang="en-GB" sz="1050" dirty="0">
                  <a:solidFill>
                    <a:schemeClr val="bg1"/>
                  </a:solidFill>
                  <a:latin typeface="Arial Black" pitchFamily="34" charset="0"/>
                </a:endParaRPr>
              </a:p>
            </p:txBody>
          </p:sp>
        </p:grpSp>
        <p:grpSp>
          <p:nvGrpSpPr>
            <p:cNvPr id="1233" name="Groupe 1232"/>
            <p:cNvGrpSpPr/>
            <p:nvPr/>
          </p:nvGrpSpPr>
          <p:grpSpPr>
            <a:xfrm>
              <a:off x="-2988840" y="116632"/>
              <a:ext cx="1296144" cy="487506"/>
              <a:chOff x="107504" y="1916832"/>
              <a:chExt cx="1296144" cy="487506"/>
            </a:xfrm>
          </p:grpSpPr>
          <p:sp>
            <p:nvSpPr>
              <p:cNvPr id="1234" name="Rectangle 1233"/>
              <p:cNvSpPr/>
              <p:nvPr/>
            </p:nvSpPr>
            <p:spPr>
              <a:xfrm>
                <a:off x="107504" y="1916832"/>
                <a:ext cx="1296144" cy="432048"/>
              </a:xfrm>
              <a:prstGeom prst="rect">
                <a:avLst/>
              </a:prstGeom>
              <a:solidFill>
                <a:srgbClr val="D2A000"/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235" name="ZoneTexte 1234"/>
              <p:cNvSpPr txBox="1"/>
              <p:nvPr/>
            </p:nvSpPr>
            <p:spPr>
              <a:xfrm>
                <a:off x="107504" y="1988840"/>
                <a:ext cx="1296144" cy="415498"/>
              </a:xfrm>
              <a:prstGeom prst="rect">
                <a:avLst/>
              </a:prstGeom>
              <a:solidFill>
                <a:srgbClr val="D2A000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50" dirty="0" smtClean="0">
                    <a:solidFill>
                      <a:schemeClr val="bg1"/>
                    </a:solidFill>
                    <a:latin typeface="Arial Black" pitchFamily="34" charset="0"/>
                  </a:rPr>
                  <a:t>Sensor</a:t>
                </a:r>
              </a:p>
              <a:p>
                <a:pPr algn="ctr"/>
                <a:r>
                  <a:rPr lang="en-GB" sz="1050" dirty="0" smtClean="0">
                    <a:solidFill>
                      <a:schemeClr val="bg1"/>
                    </a:solidFill>
                  </a:rPr>
                  <a:t>(</a:t>
                </a:r>
                <a:r>
                  <a:rPr lang="en-GB" sz="1050" i="1" dirty="0" smtClean="0">
                    <a:solidFill>
                      <a:schemeClr val="bg1"/>
                    </a:solidFill>
                  </a:rPr>
                  <a:t>reused from SAREF</a:t>
                </a:r>
                <a:r>
                  <a:rPr lang="en-GB" sz="1050" dirty="0" smtClean="0">
                    <a:solidFill>
                      <a:schemeClr val="bg1"/>
                    </a:solidFill>
                  </a:rPr>
                  <a:t>)</a:t>
                </a:r>
                <a:endParaRPr lang="en-GB" sz="1050" dirty="0">
                  <a:solidFill>
                    <a:schemeClr val="bg1"/>
                  </a:solidFill>
                  <a:latin typeface="Arial Black" pitchFamily="34" charset="0"/>
                </a:endParaRPr>
              </a:p>
            </p:txBody>
          </p:sp>
        </p:grpSp>
        <p:grpSp>
          <p:nvGrpSpPr>
            <p:cNvPr id="1236" name="Groupe 1235"/>
            <p:cNvGrpSpPr/>
            <p:nvPr/>
          </p:nvGrpSpPr>
          <p:grpSpPr>
            <a:xfrm>
              <a:off x="-2988840" y="-603448"/>
              <a:ext cx="1296144" cy="487506"/>
              <a:chOff x="107504" y="1916832"/>
              <a:chExt cx="1296144" cy="487506"/>
            </a:xfrm>
          </p:grpSpPr>
          <p:sp>
            <p:nvSpPr>
              <p:cNvPr id="1237" name="Rectangle 1236"/>
              <p:cNvSpPr/>
              <p:nvPr/>
            </p:nvSpPr>
            <p:spPr>
              <a:xfrm>
                <a:off x="107504" y="1916832"/>
                <a:ext cx="1296144" cy="432048"/>
              </a:xfrm>
              <a:prstGeom prst="rect">
                <a:avLst/>
              </a:prstGeom>
              <a:solidFill>
                <a:srgbClr val="D2A000"/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238" name="ZoneTexte 1237"/>
              <p:cNvSpPr txBox="1"/>
              <p:nvPr/>
            </p:nvSpPr>
            <p:spPr>
              <a:xfrm>
                <a:off x="107504" y="1988840"/>
                <a:ext cx="1296144" cy="415498"/>
              </a:xfrm>
              <a:prstGeom prst="rect">
                <a:avLst/>
              </a:prstGeom>
              <a:solidFill>
                <a:srgbClr val="D2A000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50" dirty="0" smtClean="0">
                    <a:solidFill>
                      <a:schemeClr val="bg1"/>
                    </a:solidFill>
                    <a:latin typeface="Arial Black" pitchFamily="34" charset="0"/>
                  </a:rPr>
                  <a:t>Actuator</a:t>
                </a:r>
              </a:p>
              <a:p>
                <a:pPr algn="ctr"/>
                <a:r>
                  <a:rPr lang="en-GB" sz="1050" dirty="0" smtClean="0">
                    <a:solidFill>
                      <a:schemeClr val="bg1"/>
                    </a:solidFill>
                  </a:rPr>
                  <a:t>(</a:t>
                </a:r>
                <a:r>
                  <a:rPr lang="en-GB" sz="1050" i="1" dirty="0" smtClean="0">
                    <a:solidFill>
                      <a:schemeClr val="bg1"/>
                    </a:solidFill>
                  </a:rPr>
                  <a:t>reused from SAREF</a:t>
                </a:r>
                <a:r>
                  <a:rPr lang="en-GB" sz="1050" dirty="0" smtClean="0">
                    <a:solidFill>
                      <a:schemeClr val="bg1"/>
                    </a:solidFill>
                  </a:rPr>
                  <a:t>)</a:t>
                </a:r>
                <a:endParaRPr lang="en-GB" sz="1050" dirty="0">
                  <a:solidFill>
                    <a:schemeClr val="bg1"/>
                  </a:solidFill>
                  <a:latin typeface="Arial Black" pitchFamily="34" charset="0"/>
                </a:endParaRPr>
              </a:p>
            </p:txBody>
          </p:sp>
        </p:grpSp>
        <p:cxnSp>
          <p:nvCxnSpPr>
            <p:cNvPr id="101" name="Connecteur droit avec flèche 100"/>
            <p:cNvCxnSpPr/>
            <p:nvPr/>
          </p:nvCxnSpPr>
          <p:spPr>
            <a:xfrm>
              <a:off x="755576" y="-603448"/>
              <a:ext cx="0" cy="432048"/>
            </a:xfrm>
            <a:prstGeom prst="straightConnector1">
              <a:avLst/>
            </a:prstGeom>
            <a:ln w="28575">
              <a:solidFill>
                <a:srgbClr val="002060"/>
              </a:solidFill>
              <a:prstDash val="dash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20" name="Groupe 119"/>
            <p:cNvGrpSpPr/>
            <p:nvPr/>
          </p:nvGrpSpPr>
          <p:grpSpPr>
            <a:xfrm>
              <a:off x="755576" y="-603448"/>
              <a:ext cx="1080120" cy="432048"/>
              <a:chOff x="755576" y="-603448"/>
              <a:chExt cx="1080120" cy="432048"/>
            </a:xfrm>
          </p:grpSpPr>
          <p:cxnSp>
            <p:nvCxnSpPr>
              <p:cNvPr id="104" name="Connecteur droit avec flèche 103"/>
              <p:cNvCxnSpPr/>
              <p:nvPr/>
            </p:nvCxnSpPr>
            <p:spPr>
              <a:xfrm flipH="1">
                <a:off x="755576" y="-603448"/>
                <a:ext cx="1080120" cy="0"/>
              </a:xfrm>
              <a:prstGeom prst="straightConnector1">
                <a:avLst/>
              </a:prstGeom>
              <a:ln w="28575">
                <a:solidFill>
                  <a:srgbClr val="002060"/>
                </a:solidFill>
                <a:prstDash val="dash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0" name="Connecteur droit avec flèche 109"/>
              <p:cNvCxnSpPr/>
              <p:nvPr/>
            </p:nvCxnSpPr>
            <p:spPr>
              <a:xfrm>
                <a:off x="1835696" y="-603448"/>
                <a:ext cx="0" cy="432048"/>
              </a:xfrm>
              <a:prstGeom prst="straightConnector1">
                <a:avLst/>
              </a:prstGeom>
              <a:ln w="28575">
                <a:solidFill>
                  <a:srgbClr val="002060"/>
                </a:solidFill>
                <a:prstDash val="dash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19" name="Rectangle 118"/>
            <p:cNvSpPr/>
            <p:nvPr/>
          </p:nvSpPr>
          <p:spPr>
            <a:xfrm>
              <a:off x="827584" y="-857364"/>
              <a:ext cx="936104" cy="25391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consistsOf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80" name="Groupe 79"/>
            <p:cNvGrpSpPr/>
            <p:nvPr/>
          </p:nvGrpSpPr>
          <p:grpSpPr>
            <a:xfrm>
              <a:off x="5292080" y="343689"/>
              <a:ext cx="1296144" cy="432048"/>
              <a:chOff x="107504" y="1916832"/>
              <a:chExt cx="1296144" cy="432048"/>
            </a:xfrm>
          </p:grpSpPr>
          <p:sp>
            <p:nvSpPr>
              <p:cNvPr id="81" name="Rectangle 80"/>
              <p:cNvSpPr/>
              <p:nvPr/>
            </p:nvSpPr>
            <p:spPr>
              <a:xfrm>
                <a:off x="107504" y="1916832"/>
                <a:ext cx="1296144" cy="432048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82" name="ZoneTexte 81"/>
              <p:cNvSpPr txBox="1"/>
              <p:nvPr/>
            </p:nvSpPr>
            <p:spPr>
              <a:xfrm>
                <a:off x="107504" y="1988840"/>
                <a:ext cx="1296144" cy="253916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50" dirty="0" smtClean="0">
                    <a:solidFill>
                      <a:schemeClr val="bg1"/>
                    </a:solidFill>
                    <a:latin typeface="Arial Black" pitchFamily="34" charset="0"/>
                  </a:rPr>
                  <a:t>Location</a:t>
                </a:r>
                <a:endParaRPr lang="en-GB" sz="1050" dirty="0">
                  <a:solidFill>
                    <a:schemeClr val="bg1"/>
                  </a:solidFill>
                  <a:latin typeface="Arial Black" pitchFamily="34" charset="0"/>
                </a:endParaRPr>
              </a:p>
            </p:txBody>
          </p:sp>
        </p:grpSp>
        <p:sp>
          <p:nvSpPr>
            <p:cNvPr id="83" name="ZoneTexte 82"/>
            <p:cNvSpPr txBox="1"/>
            <p:nvPr/>
          </p:nvSpPr>
          <p:spPr>
            <a:xfrm>
              <a:off x="5292080" y="775737"/>
              <a:ext cx="1296144" cy="276999"/>
            </a:xfrm>
            <a:prstGeom prst="rect">
              <a:avLst/>
            </a:prstGeom>
            <a:noFill/>
            <a:ln w="19050">
              <a:solidFill>
                <a:schemeClr val="tx2">
                  <a:lumMod val="60000"/>
                  <a:lumOff val="40000"/>
                </a:schemeClr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endParaRPr lang="en-US" sz="1200" b="1" dirty="0" smtClean="0"/>
            </a:p>
          </p:txBody>
        </p:sp>
        <p:grpSp>
          <p:nvGrpSpPr>
            <p:cNvPr id="84" name="Groupe 83"/>
            <p:cNvGrpSpPr/>
            <p:nvPr/>
          </p:nvGrpSpPr>
          <p:grpSpPr>
            <a:xfrm>
              <a:off x="7452320" y="343689"/>
              <a:ext cx="1872208" cy="432048"/>
              <a:chOff x="107504" y="1916832"/>
              <a:chExt cx="1872208" cy="432048"/>
            </a:xfrm>
          </p:grpSpPr>
          <p:sp>
            <p:nvSpPr>
              <p:cNvPr id="85" name="Rectangle 84"/>
              <p:cNvSpPr/>
              <p:nvPr/>
            </p:nvSpPr>
            <p:spPr>
              <a:xfrm>
                <a:off x="107504" y="1916832"/>
                <a:ext cx="1872208" cy="432048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86" name="ZoneTexte 85"/>
              <p:cNvSpPr txBox="1"/>
              <p:nvPr/>
            </p:nvSpPr>
            <p:spPr>
              <a:xfrm>
                <a:off x="107504" y="1988840"/>
                <a:ext cx="1800200" cy="253916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50" dirty="0" err="1" smtClean="0">
                    <a:solidFill>
                      <a:schemeClr val="bg1"/>
                    </a:solidFill>
                    <a:latin typeface="Arial Black" pitchFamily="34" charset="0"/>
                  </a:rPr>
                  <a:t>BodySurfaceLocation</a:t>
                </a:r>
                <a:endParaRPr lang="en-GB" sz="1050" dirty="0">
                  <a:solidFill>
                    <a:schemeClr val="bg1"/>
                  </a:solidFill>
                  <a:latin typeface="Arial Black" pitchFamily="34" charset="0"/>
                </a:endParaRPr>
              </a:p>
            </p:txBody>
          </p:sp>
        </p:grpSp>
        <p:sp>
          <p:nvSpPr>
            <p:cNvPr id="87" name="ZoneTexte 86"/>
            <p:cNvSpPr txBox="1"/>
            <p:nvPr/>
          </p:nvSpPr>
          <p:spPr>
            <a:xfrm>
              <a:off x="7452320" y="775737"/>
              <a:ext cx="1872208" cy="276999"/>
            </a:xfrm>
            <a:prstGeom prst="rect">
              <a:avLst/>
            </a:prstGeom>
            <a:noFill/>
            <a:ln w="19050">
              <a:solidFill>
                <a:schemeClr val="tx2">
                  <a:lumMod val="60000"/>
                  <a:lumOff val="40000"/>
                </a:schemeClr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endParaRPr lang="en-US" sz="1200" b="1" dirty="0" smtClean="0"/>
            </a:p>
          </p:txBody>
        </p:sp>
        <p:grpSp>
          <p:nvGrpSpPr>
            <p:cNvPr id="88" name="Groupe 87"/>
            <p:cNvGrpSpPr/>
            <p:nvPr/>
          </p:nvGrpSpPr>
          <p:grpSpPr>
            <a:xfrm>
              <a:off x="7452320" y="1783849"/>
              <a:ext cx="1872208" cy="432048"/>
              <a:chOff x="107504" y="1916832"/>
              <a:chExt cx="1872208" cy="432048"/>
            </a:xfrm>
          </p:grpSpPr>
          <p:sp>
            <p:nvSpPr>
              <p:cNvPr id="89" name="Rectangle 88"/>
              <p:cNvSpPr/>
              <p:nvPr/>
            </p:nvSpPr>
            <p:spPr>
              <a:xfrm>
                <a:off x="107504" y="1916832"/>
                <a:ext cx="1872208" cy="432048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90" name="ZoneTexte 89"/>
              <p:cNvSpPr txBox="1"/>
              <p:nvPr/>
            </p:nvSpPr>
            <p:spPr>
              <a:xfrm>
                <a:off x="107504" y="1988840"/>
                <a:ext cx="1872208" cy="253916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50" dirty="0" err="1" smtClean="0">
                    <a:solidFill>
                      <a:schemeClr val="bg1"/>
                    </a:solidFill>
                    <a:latin typeface="Arial Black" pitchFamily="34" charset="0"/>
                  </a:rPr>
                  <a:t>ImplantLocation</a:t>
                </a:r>
                <a:endParaRPr lang="en-GB" sz="1050" dirty="0">
                  <a:solidFill>
                    <a:schemeClr val="bg1"/>
                  </a:solidFill>
                  <a:latin typeface="Arial Black" pitchFamily="34" charset="0"/>
                </a:endParaRPr>
              </a:p>
            </p:txBody>
          </p:sp>
        </p:grpSp>
        <p:sp>
          <p:nvSpPr>
            <p:cNvPr id="91" name="ZoneTexte 90"/>
            <p:cNvSpPr txBox="1"/>
            <p:nvPr/>
          </p:nvSpPr>
          <p:spPr>
            <a:xfrm>
              <a:off x="7452320" y="2215897"/>
              <a:ext cx="1872208" cy="276999"/>
            </a:xfrm>
            <a:prstGeom prst="rect">
              <a:avLst/>
            </a:prstGeom>
            <a:noFill/>
            <a:ln w="19050">
              <a:solidFill>
                <a:schemeClr val="tx2">
                  <a:lumMod val="60000"/>
                  <a:lumOff val="40000"/>
                </a:schemeClr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endParaRPr lang="en-US" sz="1200" b="1" dirty="0" smtClean="0"/>
            </a:p>
          </p:txBody>
        </p:sp>
        <p:cxnSp>
          <p:nvCxnSpPr>
            <p:cNvPr id="92" name="Connecteur en angle 281"/>
            <p:cNvCxnSpPr>
              <a:stCxn id="82" idx="3"/>
              <a:endCxn id="109" idx="1"/>
            </p:cNvCxnSpPr>
            <p:nvPr/>
          </p:nvCxnSpPr>
          <p:spPr>
            <a:xfrm flipV="1">
              <a:off x="6588224" y="-836530"/>
              <a:ext cx="864096" cy="1379185"/>
            </a:xfrm>
            <a:prstGeom prst="bentConnector3">
              <a:avLst>
                <a:gd name="adj1" fmla="val 50000"/>
              </a:avLst>
            </a:prstGeom>
            <a:ln w="28575">
              <a:solidFill>
                <a:srgbClr val="002060"/>
              </a:solidFill>
              <a:prstDash val="solid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Connecteur en angle 281"/>
            <p:cNvCxnSpPr>
              <a:stCxn id="82" idx="3"/>
              <a:endCxn id="90" idx="1"/>
            </p:cNvCxnSpPr>
            <p:nvPr/>
          </p:nvCxnSpPr>
          <p:spPr>
            <a:xfrm>
              <a:off x="6588224" y="542655"/>
              <a:ext cx="864096" cy="1440160"/>
            </a:xfrm>
            <a:prstGeom prst="bentConnector3">
              <a:avLst>
                <a:gd name="adj1" fmla="val 50000"/>
              </a:avLst>
            </a:prstGeom>
            <a:ln w="28575">
              <a:solidFill>
                <a:srgbClr val="002060"/>
              </a:solidFill>
              <a:prstDash val="solid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Connecteur en angle 281"/>
            <p:cNvCxnSpPr>
              <a:stCxn id="82" idx="3"/>
              <a:endCxn id="86" idx="1"/>
            </p:cNvCxnSpPr>
            <p:nvPr/>
          </p:nvCxnSpPr>
          <p:spPr>
            <a:xfrm>
              <a:off x="6588224" y="542655"/>
              <a:ext cx="864096" cy="12700"/>
            </a:xfrm>
            <a:prstGeom prst="bentConnector3">
              <a:avLst>
                <a:gd name="adj1" fmla="val 50000"/>
              </a:avLst>
            </a:prstGeom>
            <a:ln w="28575">
              <a:solidFill>
                <a:srgbClr val="002060"/>
              </a:solidFill>
              <a:prstDash val="solid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8" name="Triangle isocèle 97"/>
            <p:cNvSpPr/>
            <p:nvPr/>
          </p:nvSpPr>
          <p:spPr>
            <a:xfrm rot="16200000">
              <a:off x="6588224" y="476672"/>
              <a:ext cx="144016" cy="144016"/>
            </a:xfrm>
            <a:prstGeom prst="triangl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grpSp>
          <p:nvGrpSpPr>
            <p:cNvPr id="107" name="Groupe 106"/>
            <p:cNvGrpSpPr/>
            <p:nvPr/>
          </p:nvGrpSpPr>
          <p:grpSpPr>
            <a:xfrm>
              <a:off x="7452320" y="-1035496"/>
              <a:ext cx="1872208" cy="432048"/>
              <a:chOff x="107504" y="1916832"/>
              <a:chExt cx="1872208" cy="432048"/>
            </a:xfrm>
          </p:grpSpPr>
          <p:sp>
            <p:nvSpPr>
              <p:cNvPr id="108" name="Rectangle 107"/>
              <p:cNvSpPr/>
              <p:nvPr/>
            </p:nvSpPr>
            <p:spPr>
              <a:xfrm>
                <a:off x="107504" y="1916832"/>
                <a:ext cx="1872208" cy="432048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09" name="ZoneTexte 108"/>
              <p:cNvSpPr txBox="1"/>
              <p:nvPr/>
            </p:nvSpPr>
            <p:spPr>
              <a:xfrm>
                <a:off x="107504" y="1988840"/>
                <a:ext cx="1872208" cy="253916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50" dirty="0" err="1" smtClean="0">
                    <a:solidFill>
                      <a:schemeClr val="bg1"/>
                    </a:solidFill>
                    <a:latin typeface="Arial Black" pitchFamily="34" charset="0"/>
                  </a:rPr>
                  <a:t>PhysicalLocation</a:t>
                </a:r>
                <a:endParaRPr lang="en-GB" sz="1050" dirty="0">
                  <a:solidFill>
                    <a:schemeClr val="bg1"/>
                  </a:solidFill>
                  <a:latin typeface="Arial Black" pitchFamily="34" charset="0"/>
                </a:endParaRPr>
              </a:p>
            </p:txBody>
          </p:sp>
        </p:grpSp>
        <p:sp>
          <p:nvSpPr>
            <p:cNvPr id="113" name="ZoneTexte 112"/>
            <p:cNvSpPr txBox="1"/>
            <p:nvPr/>
          </p:nvSpPr>
          <p:spPr>
            <a:xfrm>
              <a:off x="7452320" y="-646331"/>
              <a:ext cx="1872208" cy="461665"/>
            </a:xfrm>
            <a:prstGeom prst="rect">
              <a:avLst/>
            </a:prstGeom>
            <a:noFill/>
            <a:ln w="19050">
              <a:solidFill>
                <a:schemeClr val="tx2">
                  <a:lumMod val="60000"/>
                  <a:lumOff val="40000"/>
                </a:schemeClr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r>
                <a:rPr lang="en-US" sz="1200" b="1" dirty="0" err="1" smtClean="0"/>
                <a:t>postalAddress</a:t>
              </a:r>
              <a:endParaRPr lang="en-US" sz="1200" b="1" dirty="0" smtClean="0"/>
            </a:p>
            <a:p>
              <a:r>
                <a:rPr lang="en-US" sz="1200" b="1" dirty="0" smtClean="0"/>
                <a:t>geolocation</a:t>
              </a:r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8" name="Groupe 107"/>
          <p:cNvGrpSpPr/>
          <p:nvPr/>
        </p:nvGrpSpPr>
        <p:grpSpPr>
          <a:xfrm>
            <a:off x="-540568" y="-1179512"/>
            <a:ext cx="12313368" cy="7950497"/>
            <a:chOff x="-540568" y="-1179512"/>
            <a:chExt cx="12313368" cy="7950497"/>
          </a:xfrm>
        </p:grpSpPr>
        <p:cxnSp>
          <p:nvCxnSpPr>
            <p:cNvPr id="106" name="Connecteur droit avec flèche 105"/>
            <p:cNvCxnSpPr/>
            <p:nvPr/>
          </p:nvCxnSpPr>
          <p:spPr>
            <a:xfrm>
              <a:off x="3203848" y="2060848"/>
              <a:ext cx="0" cy="576064"/>
            </a:xfrm>
            <a:prstGeom prst="straightConnector1">
              <a:avLst/>
            </a:prstGeom>
            <a:ln w="28575">
              <a:solidFill>
                <a:srgbClr val="002060"/>
              </a:solidFill>
              <a:prstDash val="solid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5" name="Connecteur droit avec flèche 244"/>
            <p:cNvCxnSpPr>
              <a:stCxn id="536" idx="0"/>
              <a:endCxn id="345" idx="2"/>
            </p:cNvCxnSpPr>
            <p:nvPr/>
          </p:nvCxnSpPr>
          <p:spPr>
            <a:xfrm flipV="1">
              <a:off x="5832140" y="-747464"/>
              <a:ext cx="0" cy="803121"/>
            </a:xfrm>
            <a:prstGeom prst="straightConnector1">
              <a:avLst/>
            </a:prstGeom>
            <a:ln w="28575">
              <a:solidFill>
                <a:schemeClr val="tx1">
                  <a:lumMod val="85000"/>
                  <a:lumOff val="15000"/>
                </a:schemeClr>
              </a:solidFill>
              <a:prstDash val="dashDot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2" name="Rectangle 251"/>
            <p:cNvSpPr/>
            <p:nvPr/>
          </p:nvSpPr>
          <p:spPr>
            <a:xfrm>
              <a:off x="5220072" y="-425316"/>
              <a:ext cx="1224136" cy="25391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hasParticipant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334" name="Groupe 333"/>
            <p:cNvGrpSpPr/>
            <p:nvPr/>
          </p:nvGrpSpPr>
          <p:grpSpPr>
            <a:xfrm>
              <a:off x="5292080" y="-1179512"/>
              <a:ext cx="1080120" cy="432048"/>
              <a:chOff x="3491880" y="-171400"/>
              <a:chExt cx="1296144" cy="432048"/>
            </a:xfrm>
          </p:grpSpPr>
          <p:sp>
            <p:nvSpPr>
              <p:cNvPr id="345" name="Rectangle 344"/>
              <p:cNvSpPr/>
              <p:nvPr/>
            </p:nvSpPr>
            <p:spPr>
              <a:xfrm>
                <a:off x="3491880" y="-171400"/>
                <a:ext cx="1296144" cy="432048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349" name="ZoneTexte 348"/>
              <p:cNvSpPr txBox="1"/>
              <p:nvPr/>
            </p:nvSpPr>
            <p:spPr>
              <a:xfrm>
                <a:off x="3491880" y="-99392"/>
                <a:ext cx="1296144" cy="253916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50" dirty="0" err="1" smtClean="0">
                    <a:solidFill>
                      <a:schemeClr val="bg1"/>
                    </a:solidFill>
                    <a:latin typeface="Arial Black" pitchFamily="34" charset="0"/>
                  </a:rPr>
                  <a:t>HealthActor</a:t>
                </a:r>
                <a:endParaRPr lang="en-GB" sz="1050" dirty="0">
                  <a:solidFill>
                    <a:schemeClr val="bg1"/>
                  </a:solidFill>
                  <a:latin typeface="Arial Black" pitchFamily="34" charset="0"/>
                </a:endParaRPr>
              </a:p>
            </p:txBody>
          </p:sp>
        </p:grpSp>
        <p:cxnSp>
          <p:nvCxnSpPr>
            <p:cNvPr id="151" name="Connecteur en angle 150"/>
            <p:cNvCxnSpPr>
              <a:stCxn id="102" idx="1"/>
              <a:endCxn id="318" idx="2"/>
            </p:cNvCxnSpPr>
            <p:nvPr/>
          </p:nvCxnSpPr>
          <p:spPr>
            <a:xfrm rot="10800000">
              <a:off x="683568" y="476673"/>
              <a:ext cx="1728192" cy="2528555"/>
            </a:xfrm>
            <a:prstGeom prst="bentConnector2">
              <a:avLst/>
            </a:prstGeom>
            <a:ln w="28575">
              <a:solidFill>
                <a:srgbClr val="002060"/>
              </a:solidFill>
              <a:prstDash val="dash"/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0" name="Rectangle 159"/>
            <p:cNvSpPr/>
            <p:nvPr/>
          </p:nvSpPr>
          <p:spPr>
            <a:xfrm>
              <a:off x="1043608" y="2743036"/>
              <a:ext cx="1080120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hasFunction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70" name="Rectangle 169"/>
            <p:cNvSpPr/>
            <p:nvPr/>
          </p:nvSpPr>
          <p:spPr>
            <a:xfrm>
              <a:off x="4139952" y="2743036"/>
              <a:ext cx="720080" cy="25391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hasData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296" name="Connecteur droit avec flèche 295"/>
            <p:cNvCxnSpPr>
              <a:stCxn id="613" idx="2"/>
              <a:endCxn id="563" idx="0"/>
            </p:cNvCxnSpPr>
            <p:nvPr/>
          </p:nvCxnSpPr>
          <p:spPr>
            <a:xfrm>
              <a:off x="5832139" y="3870340"/>
              <a:ext cx="1" cy="854804"/>
            </a:xfrm>
            <a:prstGeom prst="straightConnector1">
              <a:avLst/>
            </a:prstGeom>
            <a:ln w="28575">
              <a:solidFill>
                <a:srgbClr val="002060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4" name="Rectangle 283"/>
            <p:cNvSpPr/>
            <p:nvPr/>
          </p:nvSpPr>
          <p:spPr>
            <a:xfrm>
              <a:off x="5220072" y="4005064"/>
              <a:ext cx="1224136" cy="25391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hasConstraint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53" name="Rectangle 352"/>
            <p:cNvSpPr/>
            <p:nvPr/>
          </p:nvSpPr>
          <p:spPr>
            <a:xfrm>
              <a:off x="7164288" y="2166972"/>
              <a:ext cx="2160240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hasTimeSeriesMeasurements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405" name="Connecteur droit avec flèche 404"/>
            <p:cNvCxnSpPr>
              <a:stCxn id="102" idx="2"/>
              <a:endCxn id="361" idx="0"/>
            </p:cNvCxnSpPr>
            <p:nvPr/>
          </p:nvCxnSpPr>
          <p:spPr>
            <a:xfrm>
              <a:off x="3239852" y="3212976"/>
              <a:ext cx="0" cy="1512168"/>
            </a:xfrm>
            <a:prstGeom prst="straightConnector1">
              <a:avLst/>
            </a:prstGeom>
            <a:ln w="28575">
              <a:solidFill>
                <a:srgbClr val="002060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4" name="Rectangle 403"/>
            <p:cNvSpPr/>
            <p:nvPr/>
          </p:nvSpPr>
          <p:spPr>
            <a:xfrm>
              <a:off x="2699792" y="3717032"/>
              <a:ext cx="1080120" cy="25391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hasCommand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266" name="Connecteur droit avec flèche 265"/>
            <p:cNvCxnSpPr>
              <a:stCxn id="537" idx="1"/>
              <a:endCxn id="319" idx="3"/>
            </p:cNvCxnSpPr>
            <p:nvPr/>
          </p:nvCxnSpPr>
          <p:spPr>
            <a:xfrm flipH="1" flipV="1">
              <a:off x="1331640" y="243590"/>
              <a:ext cx="3600400" cy="11033"/>
            </a:xfrm>
            <a:prstGeom prst="straightConnector1">
              <a:avLst/>
            </a:prstGeom>
            <a:ln w="28575">
              <a:solidFill>
                <a:schemeClr val="tx1">
                  <a:lumMod val="85000"/>
                  <a:lumOff val="15000"/>
                </a:schemeClr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6" name="Rectangle 275"/>
            <p:cNvSpPr/>
            <p:nvPr/>
          </p:nvSpPr>
          <p:spPr>
            <a:xfrm>
              <a:off x="2555776" y="6732"/>
              <a:ext cx="1224136" cy="25391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hasParticipant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98" name="Rectangle 297"/>
            <p:cNvSpPr/>
            <p:nvPr/>
          </p:nvSpPr>
          <p:spPr>
            <a:xfrm>
              <a:off x="7164288" y="3463116"/>
              <a:ext cx="1368152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hasMeasurement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303" name="Connecteur en angle 302"/>
            <p:cNvCxnSpPr>
              <a:stCxn id="381" idx="1"/>
            </p:cNvCxnSpPr>
            <p:nvPr/>
          </p:nvCxnSpPr>
          <p:spPr>
            <a:xfrm rot="10800000">
              <a:off x="6876256" y="2996955"/>
              <a:ext cx="3024336" cy="728353"/>
            </a:xfrm>
            <a:prstGeom prst="bentConnector3">
              <a:avLst>
                <a:gd name="adj1" fmla="val 95202"/>
              </a:avLst>
            </a:prstGeom>
            <a:ln w="28575">
              <a:solidFill>
                <a:srgbClr val="002060"/>
              </a:solidFill>
              <a:prstDash val="dash"/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24" name="Groupe 323"/>
            <p:cNvGrpSpPr/>
            <p:nvPr/>
          </p:nvGrpSpPr>
          <p:grpSpPr>
            <a:xfrm>
              <a:off x="35496" y="44624"/>
              <a:ext cx="1296144" cy="432048"/>
              <a:chOff x="3491880" y="-171400"/>
              <a:chExt cx="1296144" cy="432048"/>
            </a:xfrm>
          </p:grpSpPr>
          <p:sp>
            <p:nvSpPr>
              <p:cNvPr id="318" name="Rectangle 317"/>
              <p:cNvSpPr/>
              <p:nvPr/>
            </p:nvSpPr>
            <p:spPr>
              <a:xfrm>
                <a:off x="3491880" y="-171400"/>
                <a:ext cx="1296144" cy="432048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319" name="ZoneTexte 318"/>
              <p:cNvSpPr txBox="1"/>
              <p:nvPr/>
            </p:nvSpPr>
            <p:spPr>
              <a:xfrm>
                <a:off x="3491880" y="-99392"/>
                <a:ext cx="1296144" cy="253916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50" dirty="0" err="1" smtClean="0">
                    <a:solidFill>
                      <a:schemeClr val="bg1"/>
                    </a:solidFill>
                    <a:latin typeface="Arial Black" pitchFamily="34" charset="0"/>
                  </a:rPr>
                  <a:t>Healthdevice</a:t>
                </a:r>
                <a:endParaRPr lang="en-GB" sz="1050" dirty="0">
                  <a:solidFill>
                    <a:schemeClr val="bg1"/>
                  </a:solidFill>
                  <a:latin typeface="Arial Black" pitchFamily="34" charset="0"/>
                </a:endParaRPr>
              </a:p>
            </p:txBody>
          </p:sp>
        </p:grpSp>
        <p:grpSp>
          <p:nvGrpSpPr>
            <p:cNvPr id="368" name="Groupe 367"/>
            <p:cNvGrpSpPr/>
            <p:nvPr/>
          </p:nvGrpSpPr>
          <p:grpSpPr>
            <a:xfrm>
              <a:off x="2411760" y="4725144"/>
              <a:ext cx="1656184" cy="487506"/>
              <a:chOff x="-2988840" y="2401434"/>
              <a:chExt cx="1296144" cy="487506"/>
            </a:xfrm>
          </p:grpSpPr>
          <p:sp>
            <p:nvSpPr>
              <p:cNvPr id="361" name="Rectangle 360"/>
              <p:cNvSpPr/>
              <p:nvPr/>
            </p:nvSpPr>
            <p:spPr>
              <a:xfrm>
                <a:off x="-2988840" y="2401434"/>
                <a:ext cx="1296144" cy="432048"/>
              </a:xfrm>
              <a:prstGeom prst="rect">
                <a:avLst/>
              </a:prstGeom>
              <a:solidFill>
                <a:srgbClr val="D2A000"/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364" name="ZoneTexte 363"/>
              <p:cNvSpPr txBox="1"/>
              <p:nvPr/>
            </p:nvSpPr>
            <p:spPr>
              <a:xfrm>
                <a:off x="-2988840" y="2473442"/>
                <a:ext cx="1296144" cy="415498"/>
              </a:xfrm>
              <a:prstGeom prst="rect">
                <a:avLst/>
              </a:prstGeom>
              <a:solidFill>
                <a:srgbClr val="D2A000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50" dirty="0" smtClean="0">
                    <a:solidFill>
                      <a:schemeClr val="bg1"/>
                    </a:solidFill>
                    <a:latin typeface="Arial Black" pitchFamily="34" charset="0"/>
                  </a:rPr>
                  <a:t>Command</a:t>
                </a:r>
              </a:p>
              <a:p>
                <a:pPr algn="ctr"/>
                <a:r>
                  <a:rPr lang="en-GB" sz="1050" dirty="0" smtClean="0">
                    <a:solidFill>
                      <a:schemeClr val="bg1"/>
                    </a:solidFill>
                  </a:rPr>
                  <a:t>(</a:t>
                </a:r>
                <a:r>
                  <a:rPr lang="en-GB" sz="1050" i="1" dirty="0" smtClean="0">
                    <a:solidFill>
                      <a:schemeClr val="bg1"/>
                    </a:solidFill>
                  </a:rPr>
                  <a:t>reused from SAREF</a:t>
                </a:r>
                <a:r>
                  <a:rPr lang="en-GB" sz="1050" dirty="0" smtClean="0">
                    <a:solidFill>
                      <a:schemeClr val="bg1"/>
                    </a:solidFill>
                  </a:rPr>
                  <a:t>)</a:t>
                </a:r>
                <a:endParaRPr lang="en-GB" sz="1050" dirty="0">
                  <a:solidFill>
                    <a:schemeClr val="bg1"/>
                  </a:solidFill>
                  <a:latin typeface="Arial Black" pitchFamily="34" charset="0"/>
                </a:endParaRPr>
              </a:p>
            </p:txBody>
          </p:sp>
        </p:grpSp>
        <p:grpSp>
          <p:nvGrpSpPr>
            <p:cNvPr id="379" name="Groupe 378"/>
            <p:cNvGrpSpPr/>
            <p:nvPr/>
          </p:nvGrpSpPr>
          <p:grpSpPr>
            <a:xfrm>
              <a:off x="9900592" y="3445550"/>
              <a:ext cx="1440160" cy="487506"/>
              <a:chOff x="-3060848" y="2401434"/>
              <a:chExt cx="1296144" cy="487506"/>
            </a:xfrm>
          </p:grpSpPr>
          <p:sp>
            <p:nvSpPr>
              <p:cNvPr id="380" name="Rectangle 379"/>
              <p:cNvSpPr/>
              <p:nvPr/>
            </p:nvSpPr>
            <p:spPr>
              <a:xfrm>
                <a:off x="-3060848" y="2401434"/>
                <a:ext cx="1296144" cy="432048"/>
              </a:xfrm>
              <a:prstGeom prst="rect">
                <a:avLst/>
              </a:prstGeom>
              <a:solidFill>
                <a:srgbClr val="D2A000"/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381" name="ZoneTexte 380"/>
              <p:cNvSpPr txBox="1"/>
              <p:nvPr/>
            </p:nvSpPr>
            <p:spPr>
              <a:xfrm>
                <a:off x="-3060848" y="2473442"/>
                <a:ext cx="1296144" cy="415498"/>
              </a:xfrm>
              <a:prstGeom prst="rect">
                <a:avLst/>
              </a:prstGeom>
              <a:solidFill>
                <a:srgbClr val="D2A000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50" dirty="0" smtClean="0">
                    <a:solidFill>
                      <a:schemeClr val="bg1"/>
                    </a:solidFill>
                    <a:latin typeface="Arial Black" pitchFamily="34" charset="0"/>
                  </a:rPr>
                  <a:t>Measurement</a:t>
                </a:r>
              </a:p>
              <a:p>
                <a:pPr algn="ctr"/>
                <a:r>
                  <a:rPr lang="en-GB" sz="1050" dirty="0" smtClean="0">
                    <a:solidFill>
                      <a:schemeClr val="bg1"/>
                    </a:solidFill>
                  </a:rPr>
                  <a:t>(</a:t>
                </a:r>
                <a:r>
                  <a:rPr lang="en-GB" sz="1050" i="1" dirty="0" smtClean="0">
                    <a:solidFill>
                      <a:schemeClr val="bg1"/>
                    </a:solidFill>
                  </a:rPr>
                  <a:t>reused from SAREF</a:t>
                </a:r>
                <a:r>
                  <a:rPr lang="en-GB" sz="1050" dirty="0" smtClean="0">
                    <a:solidFill>
                      <a:schemeClr val="bg1"/>
                    </a:solidFill>
                  </a:rPr>
                  <a:t>)</a:t>
                </a:r>
                <a:endParaRPr lang="en-GB" sz="1050" dirty="0">
                  <a:solidFill>
                    <a:schemeClr val="bg1"/>
                  </a:solidFill>
                  <a:latin typeface="Arial Black" pitchFamily="34" charset="0"/>
                </a:endParaRPr>
              </a:p>
            </p:txBody>
          </p:sp>
        </p:grpSp>
        <p:sp>
          <p:nvSpPr>
            <p:cNvPr id="536" name="Rectangle 535"/>
            <p:cNvSpPr/>
            <p:nvPr/>
          </p:nvSpPr>
          <p:spPr>
            <a:xfrm>
              <a:off x="4932040" y="55657"/>
              <a:ext cx="1800200" cy="432048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 w="508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37" name="ZoneTexte 536"/>
            <p:cNvSpPr txBox="1"/>
            <p:nvPr/>
          </p:nvSpPr>
          <p:spPr>
            <a:xfrm>
              <a:off x="4932040" y="127665"/>
              <a:ext cx="1800200" cy="253916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050" dirty="0" err="1" smtClean="0">
                  <a:solidFill>
                    <a:schemeClr val="bg1"/>
                  </a:solidFill>
                  <a:latin typeface="Arial Black" pitchFamily="34" charset="0"/>
                </a:rPr>
                <a:t>MeasurementSession</a:t>
              </a:r>
              <a:endParaRPr lang="en-GB" sz="1050" dirty="0">
                <a:solidFill>
                  <a:schemeClr val="bg1"/>
                </a:solidFill>
                <a:latin typeface="Arial Black" pitchFamily="34" charset="0"/>
              </a:endParaRPr>
            </a:p>
          </p:txBody>
        </p:sp>
        <p:sp>
          <p:nvSpPr>
            <p:cNvPr id="538" name="ZoneTexte 537"/>
            <p:cNvSpPr txBox="1"/>
            <p:nvPr/>
          </p:nvSpPr>
          <p:spPr>
            <a:xfrm>
              <a:off x="4932040" y="487705"/>
              <a:ext cx="1800200" cy="276999"/>
            </a:xfrm>
            <a:prstGeom prst="rect">
              <a:avLst/>
            </a:prstGeom>
            <a:noFill/>
            <a:ln w="19050">
              <a:solidFill>
                <a:schemeClr val="tx2">
                  <a:lumMod val="60000"/>
                  <a:lumOff val="40000"/>
                </a:schemeClr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endParaRPr lang="en-US" sz="1200" b="1" dirty="0" smtClean="0"/>
            </a:p>
          </p:txBody>
        </p:sp>
        <p:sp>
          <p:nvSpPr>
            <p:cNvPr id="563" name="Rectangle 562"/>
            <p:cNvSpPr/>
            <p:nvPr/>
          </p:nvSpPr>
          <p:spPr>
            <a:xfrm>
              <a:off x="5004048" y="4725144"/>
              <a:ext cx="1656184" cy="432048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 w="508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64" name="ZoneTexte 563"/>
            <p:cNvSpPr txBox="1"/>
            <p:nvPr/>
          </p:nvSpPr>
          <p:spPr>
            <a:xfrm>
              <a:off x="5004048" y="4725144"/>
              <a:ext cx="1656184" cy="415498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050" dirty="0" smtClean="0">
                  <a:solidFill>
                    <a:schemeClr val="bg1"/>
                  </a:solidFill>
                  <a:latin typeface="Arial Black" pitchFamily="34" charset="0"/>
                </a:rPr>
                <a:t>&lt;&lt;Enumeration&gt;&gt;</a:t>
              </a:r>
            </a:p>
            <a:p>
              <a:pPr algn="ctr"/>
              <a:r>
                <a:rPr lang="en-GB" sz="1050" dirty="0" smtClean="0">
                  <a:solidFill>
                    <a:schemeClr val="bg1"/>
                  </a:solidFill>
                  <a:latin typeface="Arial Black" pitchFamily="34" charset="0"/>
                </a:rPr>
                <a:t>Constraint</a:t>
              </a:r>
              <a:endParaRPr lang="en-GB" sz="1050" dirty="0">
                <a:solidFill>
                  <a:schemeClr val="bg1"/>
                </a:solidFill>
                <a:latin typeface="Arial Black" pitchFamily="34" charset="0"/>
              </a:endParaRPr>
            </a:p>
          </p:txBody>
        </p:sp>
        <p:cxnSp>
          <p:nvCxnSpPr>
            <p:cNvPr id="568" name="Connecteur en angle 134"/>
            <p:cNvCxnSpPr>
              <a:stCxn id="574" idx="0"/>
              <a:endCxn id="606" idx="0"/>
            </p:cNvCxnSpPr>
            <p:nvPr/>
          </p:nvCxnSpPr>
          <p:spPr>
            <a:xfrm rot="5400000" flipH="1" flipV="1">
              <a:off x="4495722" y="4536208"/>
              <a:ext cx="679430" cy="1921399"/>
            </a:xfrm>
            <a:prstGeom prst="bentConnector3">
              <a:avLst>
                <a:gd name="adj1" fmla="val 47033"/>
              </a:avLst>
            </a:prstGeom>
            <a:ln w="28575">
              <a:solidFill>
                <a:srgbClr val="002060"/>
              </a:solidFill>
              <a:prstDash val="solid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74" name="Rectangle 573"/>
            <p:cNvSpPr/>
            <p:nvPr/>
          </p:nvSpPr>
          <p:spPr>
            <a:xfrm>
              <a:off x="3059832" y="5836622"/>
              <a:ext cx="1629811" cy="472698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 w="508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75" name="ZoneTexte 574"/>
            <p:cNvSpPr txBox="1"/>
            <p:nvPr/>
          </p:nvSpPr>
          <p:spPr>
            <a:xfrm>
              <a:off x="3131840" y="5942746"/>
              <a:ext cx="1512169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050" dirty="0" err="1" smtClean="0">
                  <a:solidFill>
                    <a:schemeClr val="bg1"/>
                  </a:solidFill>
                  <a:latin typeface="Arial Black" pitchFamily="34" charset="0"/>
                </a:rPr>
                <a:t>ValidityConstraint</a:t>
              </a:r>
              <a:endParaRPr lang="en-GB" sz="1050" dirty="0">
                <a:solidFill>
                  <a:schemeClr val="bg1"/>
                </a:solidFill>
                <a:latin typeface="Arial Black" pitchFamily="34" charset="0"/>
              </a:endParaRPr>
            </a:p>
          </p:txBody>
        </p:sp>
        <p:sp>
          <p:nvSpPr>
            <p:cNvPr id="576" name="ZoneTexte 575"/>
            <p:cNvSpPr txBox="1"/>
            <p:nvPr/>
          </p:nvSpPr>
          <p:spPr>
            <a:xfrm>
              <a:off x="3059832" y="6309320"/>
              <a:ext cx="1629812" cy="461665"/>
            </a:xfrm>
            <a:prstGeom prst="rect">
              <a:avLst/>
            </a:prstGeom>
            <a:noFill/>
            <a:ln w="19050">
              <a:solidFill>
                <a:schemeClr val="tx2">
                  <a:lumMod val="60000"/>
                  <a:lumOff val="40000"/>
                </a:schemeClr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r>
                <a:rPr lang="fr-FR" sz="1200" b="1" dirty="0" err="1" smtClean="0"/>
                <a:t>minimumValue</a:t>
              </a:r>
              <a:endParaRPr lang="fr-FR" sz="1200" b="1" dirty="0" smtClean="0"/>
            </a:p>
            <a:p>
              <a:r>
                <a:rPr lang="fr-FR" sz="1200" b="1" dirty="0" err="1" smtClean="0"/>
                <a:t>maximumValue</a:t>
              </a:r>
              <a:endParaRPr lang="fr-FR" sz="1200" b="1" dirty="0" smtClean="0"/>
            </a:p>
          </p:txBody>
        </p:sp>
        <p:sp>
          <p:nvSpPr>
            <p:cNvPr id="588" name="Rectangle 587"/>
            <p:cNvSpPr/>
            <p:nvPr/>
          </p:nvSpPr>
          <p:spPr>
            <a:xfrm>
              <a:off x="5004048" y="5879013"/>
              <a:ext cx="1682558" cy="472698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 w="508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89" name="ZoneTexte 588"/>
            <p:cNvSpPr txBox="1"/>
            <p:nvPr/>
          </p:nvSpPr>
          <p:spPr>
            <a:xfrm>
              <a:off x="5004050" y="5985137"/>
              <a:ext cx="1682556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050" dirty="0" err="1" smtClean="0">
                  <a:solidFill>
                    <a:schemeClr val="bg1"/>
                  </a:solidFill>
                  <a:latin typeface="Arial Black" pitchFamily="34" charset="0"/>
                </a:rPr>
                <a:t>OperatingConstraint</a:t>
              </a:r>
              <a:endParaRPr lang="en-GB" sz="1050" dirty="0">
                <a:solidFill>
                  <a:schemeClr val="bg1"/>
                </a:solidFill>
                <a:latin typeface="Arial Black" pitchFamily="34" charset="0"/>
              </a:endParaRPr>
            </a:p>
          </p:txBody>
        </p:sp>
        <p:sp>
          <p:nvSpPr>
            <p:cNvPr id="590" name="ZoneTexte 589"/>
            <p:cNvSpPr txBox="1"/>
            <p:nvPr/>
          </p:nvSpPr>
          <p:spPr>
            <a:xfrm>
              <a:off x="5004048" y="6351711"/>
              <a:ext cx="1682557" cy="276999"/>
            </a:xfrm>
            <a:prstGeom prst="rect">
              <a:avLst/>
            </a:prstGeom>
            <a:noFill/>
            <a:ln w="19050">
              <a:solidFill>
                <a:schemeClr val="tx2">
                  <a:lumMod val="60000"/>
                  <a:lumOff val="40000"/>
                </a:schemeClr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endParaRPr lang="fr-FR" sz="1200" b="1" dirty="0" smtClean="0"/>
            </a:p>
          </p:txBody>
        </p:sp>
        <p:cxnSp>
          <p:nvCxnSpPr>
            <p:cNvPr id="591" name="Connecteur droit avec flèche 590"/>
            <p:cNvCxnSpPr/>
            <p:nvPr/>
          </p:nvCxnSpPr>
          <p:spPr>
            <a:xfrm>
              <a:off x="5796136" y="5140642"/>
              <a:ext cx="13187" cy="738371"/>
            </a:xfrm>
            <a:prstGeom prst="straightConnector1">
              <a:avLst/>
            </a:prstGeom>
            <a:ln w="28575">
              <a:solidFill>
                <a:srgbClr val="002060"/>
              </a:solidFill>
              <a:prstDash val="solid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99" name="Rectangle 598"/>
            <p:cNvSpPr/>
            <p:nvPr/>
          </p:nvSpPr>
          <p:spPr>
            <a:xfrm>
              <a:off x="7020272" y="5877272"/>
              <a:ext cx="1656186" cy="472698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 w="508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00" name="ZoneTexte 599"/>
            <p:cNvSpPr txBox="1"/>
            <p:nvPr/>
          </p:nvSpPr>
          <p:spPr>
            <a:xfrm>
              <a:off x="7020274" y="5983396"/>
              <a:ext cx="1656184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050" dirty="0" err="1" smtClean="0">
                  <a:solidFill>
                    <a:schemeClr val="bg1"/>
                  </a:solidFill>
                  <a:latin typeface="Arial Black" pitchFamily="34" charset="0"/>
                </a:rPr>
                <a:t>LegalConstraint</a:t>
              </a:r>
              <a:endParaRPr lang="en-GB" sz="1050" dirty="0">
                <a:solidFill>
                  <a:schemeClr val="bg1"/>
                </a:solidFill>
                <a:latin typeface="Arial Black" pitchFamily="34" charset="0"/>
              </a:endParaRPr>
            </a:p>
          </p:txBody>
        </p:sp>
        <p:sp>
          <p:nvSpPr>
            <p:cNvPr id="601" name="ZoneTexte 600"/>
            <p:cNvSpPr txBox="1"/>
            <p:nvPr/>
          </p:nvSpPr>
          <p:spPr>
            <a:xfrm>
              <a:off x="7020272" y="6349970"/>
              <a:ext cx="1656185" cy="276999"/>
            </a:xfrm>
            <a:prstGeom prst="rect">
              <a:avLst/>
            </a:prstGeom>
            <a:noFill/>
            <a:ln w="19050">
              <a:solidFill>
                <a:schemeClr val="tx2">
                  <a:lumMod val="60000"/>
                  <a:lumOff val="40000"/>
                </a:schemeClr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endParaRPr lang="fr-FR" sz="1200" b="1" dirty="0" smtClean="0"/>
            </a:p>
          </p:txBody>
        </p:sp>
        <p:cxnSp>
          <p:nvCxnSpPr>
            <p:cNvPr id="602" name="Connecteur en angle 134"/>
            <p:cNvCxnSpPr>
              <a:stCxn id="599" idx="0"/>
              <a:endCxn id="606" idx="0"/>
            </p:cNvCxnSpPr>
            <p:nvPr/>
          </p:nvCxnSpPr>
          <p:spPr>
            <a:xfrm rot="16200000" flipV="1">
              <a:off x="6462211" y="4491118"/>
              <a:ext cx="720080" cy="2052228"/>
            </a:xfrm>
            <a:prstGeom prst="bentConnector3">
              <a:avLst>
                <a:gd name="adj1" fmla="val 50023"/>
              </a:avLst>
            </a:prstGeom>
            <a:ln w="28575">
              <a:solidFill>
                <a:srgbClr val="002060"/>
              </a:solidFill>
              <a:prstDash val="solid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06" name="Triangle isocèle 605"/>
            <p:cNvSpPr/>
            <p:nvPr/>
          </p:nvSpPr>
          <p:spPr>
            <a:xfrm rot="10800000" flipV="1">
              <a:off x="5724129" y="5157192"/>
              <a:ext cx="144016" cy="144016"/>
            </a:xfrm>
            <a:prstGeom prst="triangl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11" name="Rectangle 610"/>
            <p:cNvSpPr/>
            <p:nvPr/>
          </p:nvSpPr>
          <p:spPr>
            <a:xfrm>
              <a:off x="5292078" y="2751311"/>
              <a:ext cx="1080121" cy="472698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 w="508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12" name="ZoneTexte 611"/>
            <p:cNvSpPr txBox="1"/>
            <p:nvPr/>
          </p:nvSpPr>
          <p:spPr>
            <a:xfrm>
              <a:off x="5292080" y="2857435"/>
              <a:ext cx="1080120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050" dirty="0" smtClean="0">
                  <a:solidFill>
                    <a:schemeClr val="bg1"/>
                  </a:solidFill>
                  <a:latin typeface="Arial Black" pitchFamily="34" charset="0"/>
                </a:rPr>
                <a:t>Data</a:t>
              </a:r>
              <a:endParaRPr lang="en-GB" sz="1050" dirty="0">
                <a:solidFill>
                  <a:schemeClr val="bg1"/>
                </a:solidFill>
                <a:latin typeface="Arial Black" pitchFamily="34" charset="0"/>
              </a:endParaRPr>
            </a:p>
          </p:txBody>
        </p:sp>
        <p:sp>
          <p:nvSpPr>
            <p:cNvPr id="613" name="ZoneTexte 612"/>
            <p:cNvSpPr txBox="1"/>
            <p:nvPr/>
          </p:nvSpPr>
          <p:spPr>
            <a:xfrm>
              <a:off x="5292079" y="3224009"/>
              <a:ext cx="1080120" cy="646331"/>
            </a:xfrm>
            <a:prstGeom prst="rect">
              <a:avLst/>
            </a:prstGeom>
            <a:noFill/>
            <a:ln w="19050">
              <a:solidFill>
                <a:schemeClr val="tx2">
                  <a:lumMod val="60000"/>
                  <a:lumOff val="40000"/>
                </a:schemeClr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r>
                <a:rPr lang="en-US" sz="1200" b="1" dirty="0" err="1" smtClean="0"/>
                <a:t>dataSize</a:t>
              </a:r>
              <a:endParaRPr lang="en-US" sz="1200" b="1" dirty="0" smtClean="0"/>
            </a:p>
            <a:p>
              <a:r>
                <a:rPr lang="en-US" sz="1200" b="1" dirty="0"/>
                <a:t>f</a:t>
              </a:r>
              <a:r>
                <a:rPr lang="en-US" sz="1200" b="1" dirty="0" smtClean="0"/>
                <a:t>ormat</a:t>
              </a:r>
            </a:p>
            <a:p>
              <a:r>
                <a:rPr lang="en-US" sz="1200" b="1" dirty="0" err="1" smtClean="0"/>
                <a:t>isDerivedData</a:t>
              </a:r>
              <a:endParaRPr lang="en-US" sz="1200" b="1" dirty="0"/>
            </a:p>
          </p:txBody>
        </p:sp>
        <p:cxnSp>
          <p:nvCxnSpPr>
            <p:cNvPr id="635" name="Connecteur en angle 634"/>
            <p:cNvCxnSpPr>
              <a:stCxn id="683" idx="1"/>
            </p:cNvCxnSpPr>
            <p:nvPr/>
          </p:nvCxnSpPr>
          <p:spPr>
            <a:xfrm rot="10800000" flipV="1">
              <a:off x="6516218" y="2437946"/>
              <a:ext cx="2952327" cy="549714"/>
            </a:xfrm>
            <a:prstGeom prst="bentConnector3">
              <a:avLst>
                <a:gd name="adj1" fmla="val 83119"/>
              </a:avLst>
            </a:prstGeom>
            <a:ln w="28575">
              <a:solidFill>
                <a:srgbClr val="002060"/>
              </a:solidFill>
              <a:prstDash val="dash"/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3" name="Connecteur droit avec flèche 672"/>
            <p:cNvCxnSpPr>
              <a:stCxn id="102" idx="3"/>
              <a:endCxn id="612" idx="1"/>
            </p:cNvCxnSpPr>
            <p:nvPr/>
          </p:nvCxnSpPr>
          <p:spPr>
            <a:xfrm flipV="1">
              <a:off x="4067944" y="2984393"/>
              <a:ext cx="1224136" cy="20834"/>
            </a:xfrm>
            <a:prstGeom prst="straightConnector1">
              <a:avLst/>
            </a:prstGeom>
            <a:ln w="28575">
              <a:solidFill>
                <a:srgbClr val="002060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82" name="Rectangle 681"/>
            <p:cNvSpPr/>
            <p:nvPr/>
          </p:nvSpPr>
          <p:spPr>
            <a:xfrm>
              <a:off x="9468544" y="2204864"/>
              <a:ext cx="2304256" cy="472698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 w="508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83" name="ZoneTexte 682"/>
            <p:cNvSpPr txBox="1"/>
            <p:nvPr/>
          </p:nvSpPr>
          <p:spPr>
            <a:xfrm>
              <a:off x="9468544" y="2310988"/>
              <a:ext cx="2232248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050" dirty="0" err="1" smtClean="0">
                  <a:solidFill>
                    <a:schemeClr val="bg1"/>
                  </a:solidFill>
                  <a:latin typeface="Arial Black" pitchFamily="34" charset="0"/>
                </a:rPr>
                <a:t>TimeSeriesMeasurements</a:t>
              </a:r>
              <a:endParaRPr lang="en-GB" sz="1050" dirty="0">
                <a:solidFill>
                  <a:schemeClr val="bg1"/>
                </a:solidFill>
                <a:latin typeface="Arial Black" pitchFamily="34" charset="0"/>
              </a:endParaRPr>
            </a:p>
          </p:txBody>
        </p:sp>
        <p:sp>
          <p:nvSpPr>
            <p:cNvPr id="684" name="ZoneTexte 683"/>
            <p:cNvSpPr txBox="1"/>
            <p:nvPr/>
          </p:nvSpPr>
          <p:spPr>
            <a:xfrm>
              <a:off x="9468546" y="2647945"/>
              <a:ext cx="2304254" cy="276999"/>
            </a:xfrm>
            <a:prstGeom prst="rect">
              <a:avLst/>
            </a:prstGeom>
            <a:noFill/>
            <a:ln w="19050">
              <a:solidFill>
                <a:schemeClr val="tx2">
                  <a:lumMod val="60000"/>
                  <a:lumOff val="40000"/>
                </a:schemeClr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endParaRPr lang="fr-FR" sz="1200" b="1" dirty="0" smtClean="0"/>
            </a:p>
          </p:txBody>
        </p:sp>
        <p:sp>
          <p:nvSpPr>
            <p:cNvPr id="70" name="Rectangle 69"/>
            <p:cNvSpPr/>
            <p:nvPr/>
          </p:nvSpPr>
          <p:spPr>
            <a:xfrm>
              <a:off x="-540568" y="4221088"/>
              <a:ext cx="1872208" cy="432048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 w="508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71" name="ZoneTexte 70"/>
            <p:cNvSpPr txBox="1"/>
            <p:nvPr/>
          </p:nvSpPr>
          <p:spPr>
            <a:xfrm>
              <a:off x="-540568" y="4293096"/>
              <a:ext cx="1800200" cy="253916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050" dirty="0" err="1" smtClean="0">
                  <a:solidFill>
                    <a:schemeClr val="bg1"/>
                  </a:solidFill>
                  <a:latin typeface="Arial Black" pitchFamily="34" charset="0"/>
                </a:rPr>
                <a:t>AlarmCommand</a:t>
              </a:r>
              <a:endParaRPr lang="en-GB" sz="1050" dirty="0">
                <a:solidFill>
                  <a:schemeClr val="bg1"/>
                </a:solidFill>
                <a:latin typeface="Arial Black" pitchFamily="34" charset="0"/>
              </a:endParaRPr>
            </a:p>
          </p:txBody>
        </p:sp>
        <p:sp>
          <p:nvSpPr>
            <p:cNvPr id="72" name="ZoneTexte 71"/>
            <p:cNvSpPr txBox="1"/>
            <p:nvPr/>
          </p:nvSpPr>
          <p:spPr>
            <a:xfrm>
              <a:off x="-540568" y="4653136"/>
              <a:ext cx="1872208" cy="276999"/>
            </a:xfrm>
            <a:prstGeom prst="rect">
              <a:avLst/>
            </a:prstGeom>
            <a:noFill/>
            <a:ln w="19050">
              <a:solidFill>
                <a:schemeClr val="tx2">
                  <a:lumMod val="60000"/>
                  <a:lumOff val="40000"/>
                </a:schemeClr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endParaRPr lang="en-US" sz="1200" b="1" dirty="0" smtClean="0"/>
            </a:p>
          </p:txBody>
        </p:sp>
        <p:sp>
          <p:nvSpPr>
            <p:cNvPr id="73" name="Rectangle 72"/>
            <p:cNvSpPr/>
            <p:nvPr/>
          </p:nvSpPr>
          <p:spPr>
            <a:xfrm>
              <a:off x="-540568" y="5373216"/>
              <a:ext cx="1872208" cy="432048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 w="508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74" name="ZoneTexte 73"/>
            <p:cNvSpPr txBox="1"/>
            <p:nvPr/>
          </p:nvSpPr>
          <p:spPr>
            <a:xfrm>
              <a:off x="-540568" y="5445224"/>
              <a:ext cx="1800200" cy="253916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050" dirty="0" err="1" smtClean="0">
                  <a:solidFill>
                    <a:schemeClr val="bg1"/>
                  </a:solidFill>
                  <a:latin typeface="Arial Black" pitchFamily="34" charset="0"/>
                </a:rPr>
                <a:t>ReminderCommand</a:t>
              </a:r>
              <a:endParaRPr lang="en-GB" sz="1050" dirty="0">
                <a:solidFill>
                  <a:schemeClr val="bg1"/>
                </a:solidFill>
                <a:latin typeface="Arial Black" pitchFamily="34" charset="0"/>
              </a:endParaRPr>
            </a:p>
          </p:txBody>
        </p:sp>
        <p:sp>
          <p:nvSpPr>
            <p:cNvPr id="75" name="ZoneTexte 74"/>
            <p:cNvSpPr txBox="1"/>
            <p:nvPr/>
          </p:nvSpPr>
          <p:spPr>
            <a:xfrm>
              <a:off x="-540568" y="5805264"/>
              <a:ext cx="1872208" cy="276999"/>
            </a:xfrm>
            <a:prstGeom prst="rect">
              <a:avLst/>
            </a:prstGeom>
            <a:noFill/>
            <a:ln w="19050">
              <a:solidFill>
                <a:schemeClr val="tx2">
                  <a:lumMod val="60000"/>
                  <a:lumOff val="40000"/>
                </a:schemeClr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endParaRPr lang="en-US" sz="1200" b="1" dirty="0" smtClean="0"/>
            </a:p>
          </p:txBody>
        </p:sp>
        <p:cxnSp>
          <p:nvCxnSpPr>
            <p:cNvPr id="77" name="Connecteur en angle 150"/>
            <p:cNvCxnSpPr>
              <a:stCxn id="364" idx="1"/>
              <a:endCxn id="70" idx="3"/>
            </p:cNvCxnSpPr>
            <p:nvPr/>
          </p:nvCxnSpPr>
          <p:spPr>
            <a:xfrm rot="10800000">
              <a:off x="1331640" y="4437113"/>
              <a:ext cx="1080120" cy="567789"/>
            </a:xfrm>
            <a:prstGeom prst="bentConnector3">
              <a:avLst>
                <a:gd name="adj1" fmla="val 50000"/>
              </a:avLst>
            </a:prstGeom>
            <a:ln w="28575">
              <a:solidFill>
                <a:srgbClr val="002060"/>
              </a:solidFill>
              <a:prstDash val="solid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Connecteur en angle 150"/>
            <p:cNvCxnSpPr>
              <a:stCxn id="364" idx="1"/>
              <a:endCxn id="73" idx="3"/>
            </p:cNvCxnSpPr>
            <p:nvPr/>
          </p:nvCxnSpPr>
          <p:spPr>
            <a:xfrm rot="10800000" flipV="1">
              <a:off x="1331640" y="5004900"/>
              <a:ext cx="1080120" cy="584339"/>
            </a:xfrm>
            <a:prstGeom prst="bentConnector3">
              <a:avLst>
                <a:gd name="adj1" fmla="val 50000"/>
              </a:avLst>
            </a:prstGeom>
            <a:ln w="28575">
              <a:solidFill>
                <a:srgbClr val="002060"/>
              </a:solidFill>
              <a:prstDash val="solid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3" name="Triangle isocèle 82"/>
            <p:cNvSpPr/>
            <p:nvPr/>
          </p:nvSpPr>
          <p:spPr>
            <a:xfrm rot="5400000">
              <a:off x="2267744" y="4941168"/>
              <a:ext cx="144016" cy="144016"/>
            </a:xfrm>
            <a:prstGeom prst="triangl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93" name="Rectangle 92"/>
            <p:cNvSpPr/>
            <p:nvPr/>
          </p:nvSpPr>
          <p:spPr>
            <a:xfrm>
              <a:off x="2195736" y="797803"/>
              <a:ext cx="1944216" cy="432048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 w="508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55" name="ZoneTexte 554"/>
            <p:cNvSpPr txBox="1"/>
            <p:nvPr/>
          </p:nvSpPr>
          <p:spPr>
            <a:xfrm>
              <a:off x="2195736" y="870828"/>
              <a:ext cx="1872208" cy="253916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050" dirty="0" err="1" smtClean="0">
                  <a:solidFill>
                    <a:schemeClr val="bg1"/>
                  </a:solidFill>
                  <a:latin typeface="Arial Black" pitchFamily="34" charset="0"/>
                </a:rPr>
                <a:t>MeasurementFunction</a:t>
              </a:r>
              <a:endParaRPr lang="en-GB" sz="1050" dirty="0">
                <a:solidFill>
                  <a:schemeClr val="bg1"/>
                </a:solidFill>
                <a:latin typeface="Arial Black" pitchFamily="34" charset="0"/>
              </a:endParaRPr>
            </a:p>
          </p:txBody>
        </p:sp>
        <p:grpSp>
          <p:nvGrpSpPr>
            <p:cNvPr id="100" name="Groupe 99"/>
            <p:cNvGrpSpPr/>
            <p:nvPr/>
          </p:nvGrpSpPr>
          <p:grpSpPr>
            <a:xfrm>
              <a:off x="2411760" y="2725470"/>
              <a:ext cx="1656184" cy="487506"/>
              <a:chOff x="-2988840" y="2401434"/>
              <a:chExt cx="1296144" cy="487506"/>
            </a:xfrm>
          </p:grpSpPr>
          <p:sp>
            <p:nvSpPr>
              <p:cNvPr id="101" name="Rectangle 100"/>
              <p:cNvSpPr/>
              <p:nvPr/>
            </p:nvSpPr>
            <p:spPr>
              <a:xfrm>
                <a:off x="-2988840" y="2401434"/>
                <a:ext cx="1296144" cy="432048"/>
              </a:xfrm>
              <a:prstGeom prst="rect">
                <a:avLst/>
              </a:prstGeom>
              <a:solidFill>
                <a:srgbClr val="D2A000"/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02" name="ZoneTexte 101"/>
              <p:cNvSpPr txBox="1"/>
              <p:nvPr/>
            </p:nvSpPr>
            <p:spPr>
              <a:xfrm>
                <a:off x="-2988840" y="2473442"/>
                <a:ext cx="1296144" cy="415498"/>
              </a:xfrm>
              <a:prstGeom prst="rect">
                <a:avLst/>
              </a:prstGeom>
              <a:solidFill>
                <a:srgbClr val="D2A000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50" dirty="0" smtClean="0">
                    <a:solidFill>
                      <a:schemeClr val="bg1"/>
                    </a:solidFill>
                    <a:latin typeface="Arial Black" pitchFamily="34" charset="0"/>
                  </a:rPr>
                  <a:t>Function</a:t>
                </a:r>
              </a:p>
              <a:p>
                <a:pPr algn="ctr"/>
                <a:r>
                  <a:rPr lang="en-GB" sz="1050" dirty="0" smtClean="0">
                    <a:solidFill>
                      <a:schemeClr val="bg1"/>
                    </a:solidFill>
                  </a:rPr>
                  <a:t>(</a:t>
                </a:r>
                <a:r>
                  <a:rPr lang="en-GB" sz="1050" i="1" dirty="0" smtClean="0">
                    <a:solidFill>
                      <a:schemeClr val="bg1"/>
                    </a:solidFill>
                  </a:rPr>
                  <a:t>reused from SAREF</a:t>
                </a:r>
                <a:r>
                  <a:rPr lang="en-GB" sz="1050" dirty="0" smtClean="0">
                    <a:solidFill>
                      <a:schemeClr val="bg1"/>
                    </a:solidFill>
                  </a:rPr>
                  <a:t>)</a:t>
                </a:r>
                <a:endParaRPr lang="en-GB" sz="1050" dirty="0">
                  <a:solidFill>
                    <a:schemeClr val="bg1"/>
                  </a:solidFill>
                  <a:latin typeface="Arial Black" pitchFamily="34" charset="0"/>
                </a:endParaRPr>
              </a:p>
            </p:txBody>
          </p:sp>
        </p:grpSp>
        <p:sp>
          <p:nvSpPr>
            <p:cNvPr id="107" name="Triangle isocèle 106"/>
            <p:cNvSpPr/>
            <p:nvPr/>
          </p:nvSpPr>
          <p:spPr>
            <a:xfrm flipV="1">
              <a:off x="3133838" y="2591194"/>
              <a:ext cx="144016" cy="117726"/>
            </a:xfrm>
            <a:prstGeom prst="triangl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94" name="ZoneTexte 93"/>
            <p:cNvSpPr txBox="1"/>
            <p:nvPr/>
          </p:nvSpPr>
          <p:spPr>
            <a:xfrm>
              <a:off x="2195736" y="1229851"/>
              <a:ext cx="1944216" cy="1015663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2">
                  <a:lumMod val="60000"/>
                  <a:lumOff val="40000"/>
                </a:schemeClr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r>
                <a:rPr lang="en-US" sz="1200" b="1" dirty="0" err="1" smtClean="0"/>
                <a:t>faultTolerence</a:t>
              </a:r>
              <a:endParaRPr lang="en-US" sz="1200" b="1" dirty="0" smtClean="0"/>
            </a:p>
            <a:p>
              <a:r>
                <a:rPr lang="en-US" sz="1200" b="1" dirty="0" smtClean="0"/>
                <a:t>latency</a:t>
              </a:r>
            </a:p>
            <a:p>
              <a:r>
                <a:rPr lang="en-US" sz="1200" b="1" dirty="0" smtClean="0"/>
                <a:t>precision</a:t>
              </a:r>
            </a:p>
            <a:p>
              <a:r>
                <a:rPr lang="en-US" sz="1200" b="1" dirty="0" err="1" smtClean="0"/>
                <a:t>sampleTime</a:t>
              </a:r>
              <a:endParaRPr lang="en-US" sz="1200" b="1" dirty="0" smtClean="0"/>
            </a:p>
            <a:p>
              <a:r>
                <a:rPr lang="en-US" sz="1200" b="1" dirty="0" err="1" smtClean="0"/>
                <a:t>uom</a:t>
              </a:r>
              <a:endParaRPr lang="en-US" sz="1200" b="1" dirty="0" smtClean="0"/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72" name="Groupe 571"/>
          <p:cNvGrpSpPr/>
          <p:nvPr/>
        </p:nvGrpSpPr>
        <p:grpSpPr>
          <a:xfrm>
            <a:off x="755576" y="44624"/>
            <a:ext cx="7344816" cy="4080649"/>
            <a:chOff x="755576" y="44624"/>
            <a:chExt cx="7344816" cy="4080649"/>
          </a:xfrm>
        </p:grpSpPr>
        <p:cxnSp>
          <p:nvCxnSpPr>
            <p:cNvPr id="287" name="Connecteur en angle 286"/>
            <p:cNvCxnSpPr>
              <a:stCxn id="324" idx="1"/>
              <a:endCxn id="297" idx="3"/>
            </p:cNvCxnSpPr>
            <p:nvPr/>
          </p:nvCxnSpPr>
          <p:spPr>
            <a:xfrm rot="10800000" flipV="1">
              <a:off x="2051720" y="1421050"/>
              <a:ext cx="1296144" cy="12559"/>
            </a:xfrm>
            <a:prstGeom prst="bentConnector3">
              <a:avLst>
                <a:gd name="adj1" fmla="val 50000"/>
              </a:avLst>
            </a:prstGeom>
            <a:ln w="28575">
              <a:solidFill>
                <a:srgbClr val="002060"/>
              </a:solidFill>
              <a:prstDash val="dash"/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2" name="Rectangle 301"/>
            <p:cNvSpPr/>
            <p:nvPr/>
          </p:nvSpPr>
          <p:spPr>
            <a:xfrm>
              <a:off x="2411760" y="1196752"/>
              <a:ext cx="648072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050" b="1" dirty="0" smtClean="0">
                  <a:latin typeface="Arial" pitchFamily="34" charset="0"/>
                  <a:cs typeface="Arial" pitchFamily="34" charset="0"/>
                </a:rPr>
                <a:t>offers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75" name="Rectangle 374"/>
            <p:cNvSpPr/>
            <p:nvPr/>
          </p:nvSpPr>
          <p:spPr>
            <a:xfrm>
              <a:off x="5292080" y="44624"/>
              <a:ext cx="792088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050" b="1" dirty="0" smtClean="0">
                  <a:latin typeface="Arial" pitchFamily="34" charset="0"/>
                  <a:cs typeface="Arial" pitchFamily="34" charset="0"/>
                </a:rPr>
                <a:t>presents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76" name="Rectangle 375"/>
            <p:cNvSpPr/>
            <p:nvPr/>
          </p:nvSpPr>
          <p:spPr>
            <a:xfrm>
              <a:off x="5292080" y="1230868"/>
              <a:ext cx="792088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050" b="1" dirty="0" smtClean="0">
                  <a:latin typeface="Arial" pitchFamily="34" charset="0"/>
                  <a:cs typeface="Arial" pitchFamily="34" charset="0"/>
                </a:rPr>
                <a:t>supports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77" name="Rectangle 376"/>
            <p:cNvSpPr/>
            <p:nvPr/>
          </p:nvSpPr>
          <p:spPr>
            <a:xfrm>
              <a:off x="5148064" y="2420888"/>
              <a:ext cx="1152128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isDescribedBy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298" name="Groupe 297"/>
            <p:cNvGrpSpPr/>
            <p:nvPr/>
          </p:nvGrpSpPr>
          <p:grpSpPr>
            <a:xfrm>
              <a:off x="755576" y="1234644"/>
              <a:ext cx="1296144" cy="432048"/>
              <a:chOff x="35496" y="188640"/>
              <a:chExt cx="1296144" cy="432048"/>
            </a:xfrm>
          </p:grpSpPr>
          <p:sp>
            <p:nvSpPr>
              <p:cNvPr id="288" name="Rectangle 287"/>
              <p:cNvSpPr/>
              <p:nvPr/>
            </p:nvSpPr>
            <p:spPr>
              <a:xfrm>
                <a:off x="35496" y="188640"/>
                <a:ext cx="1296144" cy="432048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297" name="ZoneTexte 296"/>
              <p:cNvSpPr txBox="1"/>
              <p:nvPr/>
            </p:nvSpPr>
            <p:spPr>
              <a:xfrm>
                <a:off x="35496" y="260648"/>
                <a:ext cx="1296144" cy="253916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50" dirty="0" err="1" smtClean="0">
                    <a:solidFill>
                      <a:schemeClr val="bg1"/>
                    </a:solidFill>
                    <a:latin typeface="Arial Black" pitchFamily="34" charset="0"/>
                  </a:rPr>
                  <a:t>Healthdevice</a:t>
                </a:r>
                <a:endParaRPr lang="en-GB" sz="1050" dirty="0">
                  <a:solidFill>
                    <a:schemeClr val="bg1"/>
                  </a:solidFill>
                  <a:latin typeface="Arial Black" pitchFamily="34" charset="0"/>
                </a:endParaRPr>
              </a:p>
            </p:txBody>
          </p:sp>
        </p:grpSp>
        <p:grpSp>
          <p:nvGrpSpPr>
            <p:cNvPr id="325" name="Groupe 324"/>
            <p:cNvGrpSpPr/>
            <p:nvPr/>
          </p:nvGrpSpPr>
          <p:grpSpPr>
            <a:xfrm>
              <a:off x="3347864" y="1141294"/>
              <a:ext cx="1296144" cy="487506"/>
              <a:chOff x="-2988840" y="2401434"/>
              <a:chExt cx="1296144" cy="487506"/>
            </a:xfrm>
          </p:grpSpPr>
          <p:sp>
            <p:nvSpPr>
              <p:cNvPr id="319" name="Rectangle 318"/>
              <p:cNvSpPr/>
              <p:nvPr/>
            </p:nvSpPr>
            <p:spPr>
              <a:xfrm>
                <a:off x="-2988840" y="2401434"/>
                <a:ext cx="1296144" cy="432048"/>
              </a:xfrm>
              <a:prstGeom prst="rect">
                <a:avLst/>
              </a:prstGeom>
              <a:solidFill>
                <a:srgbClr val="D2A000"/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324" name="ZoneTexte 323"/>
              <p:cNvSpPr txBox="1"/>
              <p:nvPr/>
            </p:nvSpPr>
            <p:spPr>
              <a:xfrm>
                <a:off x="-2988840" y="2473442"/>
                <a:ext cx="1296144" cy="415498"/>
              </a:xfrm>
              <a:prstGeom prst="rect">
                <a:avLst/>
              </a:prstGeom>
              <a:solidFill>
                <a:srgbClr val="D2A000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50" dirty="0" smtClean="0">
                    <a:solidFill>
                      <a:schemeClr val="bg1"/>
                    </a:solidFill>
                    <a:latin typeface="Arial Black" pitchFamily="34" charset="0"/>
                  </a:rPr>
                  <a:t>Service</a:t>
                </a:r>
              </a:p>
              <a:p>
                <a:pPr algn="ctr"/>
                <a:r>
                  <a:rPr lang="en-GB" sz="1050" dirty="0" smtClean="0">
                    <a:solidFill>
                      <a:schemeClr val="bg1"/>
                    </a:solidFill>
                  </a:rPr>
                  <a:t>(</a:t>
                </a:r>
                <a:r>
                  <a:rPr lang="en-GB" sz="1050" i="1" dirty="0" smtClean="0">
                    <a:solidFill>
                      <a:schemeClr val="bg1"/>
                    </a:solidFill>
                  </a:rPr>
                  <a:t>reused from SAREF</a:t>
                </a:r>
                <a:r>
                  <a:rPr lang="en-GB" sz="1050" dirty="0" smtClean="0">
                    <a:solidFill>
                      <a:schemeClr val="bg1"/>
                    </a:solidFill>
                  </a:rPr>
                  <a:t>)</a:t>
                </a:r>
                <a:endParaRPr lang="en-GB" sz="1050" dirty="0">
                  <a:solidFill>
                    <a:schemeClr val="bg1"/>
                  </a:solidFill>
                  <a:latin typeface="Arial Black" pitchFamily="34" charset="0"/>
                </a:endParaRPr>
              </a:p>
            </p:txBody>
          </p:sp>
        </p:grpSp>
        <p:grpSp>
          <p:nvGrpSpPr>
            <p:cNvPr id="349" name="Groupe 348"/>
            <p:cNvGrpSpPr/>
            <p:nvPr/>
          </p:nvGrpSpPr>
          <p:grpSpPr>
            <a:xfrm>
              <a:off x="6444208" y="116632"/>
              <a:ext cx="1656184" cy="893713"/>
              <a:chOff x="2411760" y="2780928"/>
              <a:chExt cx="1656184" cy="893713"/>
            </a:xfrm>
          </p:grpSpPr>
          <p:sp>
            <p:nvSpPr>
              <p:cNvPr id="333" name="Rectangle 332"/>
              <p:cNvSpPr/>
              <p:nvPr/>
            </p:nvSpPr>
            <p:spPr>
              <a:xfrm>
                <a:off x="2411760" y="2780928"/>
                <a:ext cx="1656184" cy="432048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334" name="ZoneTexte 333"/>
              <p:cNvSpPr txBox="1"/>
              <p:nvPr/>
            </p:nvSpPr>
            <p:spPr>
              <a:xfrm>
                <a:off x="2411760" y="2852936"/>
                <a:ext cx="1656184" cy="253916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50" dirty="0" err="1" smtClean="0">
                    <a:solidFill>
                      <a:schemeClr val="bg1"/>
                    </a:solidFill>
                    <a:latin typeface="Arial Black" pitchFamily="34" charset="0"/>
                  </a:rPr>
                  <a:t>ServiceProfile</a:t>
                </a:r>
                <a:endParaRPr lang="en-GB" sz="1050" dirty="0">
                  <a:solidFill>
                    <a:schemeClr val="bg1"/>
                  </a:solidFill>
                  <a:latin typeface="Arial Black" pitchFamily="34" charset="0"/>
                </a:endParaRPr>
              </a:p>
            </p:txBody>
          </p:sp>
          <p:sp>
            <p:nvSpPr>
              <p:cNvPr id="345" name="ZoneTexte 344"/>
              <p:cNvSpPr txBox="1"/>
              <p:nvPr/>
            </p:nvSpPr>
            <p:spPr>
              <a:xfrm>
                <a:off x="2411760" y="3212976"/>
                <a:ext cx="1656184" cy="461665"/>
              </a:xfrm>
              <a:prstGeom prst="rect">
                <a:avLst/>
              </a:prstGeom>
              <a:noFill/>
              <a:ln w="19050">
                <a:solidFill>
                  <a:schemeClr val="tx2">
                    <a:lumMod val="60000"/>
                    <a:lumOff val="40000"/>
                  </a:schemeClr>
                </a:solidFill>
                <a:prstDash val="dash"/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sz="1200" b="1" dirty="0" err="1" smtClean="0"/>
                  <a:t>serviceDescription</a:t>
                </a:r>
                <a:endParaRPr lang="en-US" sz="1200" b="1" dirty="0" smtClean="0"/>
              </a:p>
              <a:p>
                <a:r>
                  <a:rPr lang="en-US" sz="1200" b="1" dirty="0" err="1" smtClean="0"/>
                  <a:t>serviceName</a:t>
                </a:r>
                <a:endParaRPr lang="en-US" sz="1200" b="1" dirty="0" smtClean="0"/>
              </a:p>
            </p:txBody>
          </p:sp>
        </p:grpSp>
        <p:cxnSp>
          <p:nvCxnSpPr>
            <p:cNvPr id="361" name="Connecteur en angle 360"/>
            <p:cNvCxnSpPr>
              <a:stCxn id="334" idx="1"/>
            </p:cNvCxnSpPr>
            <p:nvPr/>
          </p:nvCxnSpPr>
          <p:spPr>
            <a:xfrm rot="10800000" flipV="1">
              <a:off x="4716016" y="315598"/>
              <a:ext cx="1728192" cy="1169186"/>
            </a:xfrm>
            <a:prstGeom prst="bentConnector3">
              <a:avLst>
                <a:gd name="adj1" fmla="val 82877"/>
              </a:avLst>
            </a:prstGeom>
            <a:ln w="28575">
              <a:solidFill>
                <a:srgbClr val="002060"/>
              </a:solidFill>
              <a:prstDash val="dash"/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79" name="Groupe 378"/>
            <p:cNvGrpSpPr/>
            <p:nvPr/>
          </p:nvGrpSpPr>
          <p:grpSpPr>
            <a:xfrm>
              <a:off x="6444208" y="2492896"/>
              <a:ext cx="1656184" cy="1632377"/>
              <a:chOff x="2411760" y="2780928"/>
              <a:chExt cx="1656184" cy="1632377"/>
            </a:xfrm>
          </p:grpSpPr>
          <p:sp>
            <p:nvSpPr>
              <p:cNvPr id="380" name="Rectangle 379"/>
              <p:cNvSpPr/>
              <p:nvPr/>
            </p:nvSpPr>
            <p:spPr>
              <a:xfrm>
                <a:off x="2411760" y="2780928"/>
                <a:ext cx="1656184" cy="432048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381" name="ZoneTexte 380"/>
              <p:cNvSpPr txBox="1"/>
              <p:nvPr/>
            </p:nvSpPr>
            <p:spPr>
              <a:xfrm>
                <a:off x="2411760" y="2852936"/>
                <a:ext cx="1656184" cy="253916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50" dirty="0" err="1" smtClean="0">
                    <a:solidFill>
                      <a:schemeClr val="bg1"/>
                    </a:solidFill>
                    <a:latin typeface="Arial Black" pitchFamily="34" charset="0"/>
                  </a:rPr>
                  <a:t>ServiceProcess</a:t>
                </a:r>
                <a:endParaRPr lang="en-GB" sz="1050" dirty="0">
                  <a:solidFill>
                    <a:schemeClr val="bg1"/>
                  </a:solidFill>
                  <a:latin typeface="Arial Black" pitchFamily="34" charset="0"/>
                </a:endParaRPr>
              </a:p>
            </p:txBody>
          </p:sp>
          <p:sp>
            <p:nvSpPr>
              <p:cNvPr id="382" name="ZoneTexte 381"/>
              <p:cNvSpPr txBox="1"/>
              <p:nvPr/>
            </p:nvSpPr>
            <p:spPr>
              <a:xfrm>
                <a:off x="2411760" y="3212976"/>
                <a:ext cx="1656184" cy="1200329"/>
              </a:xfrm>
              <a:prstGeom prst="rect">
                <a:avLst/>
              </a:prstGeom>
              <a:noFill/>
              <a:ln w="19050">
                <a:solidFill>
                  <a:schemeClr val="tx2">
                    <a:lumMod val="60000"/>
                    <a:lumOff val="40000"/>
                  </a:schemeClr>
                </a:solidFill>
                <a:prstDash val="dash"/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sz="1200" b="1" dirty="0" err="1" smtClean="0"/>
                  <a:t>hasCalculationMethod</a:t>
                </a:r>
                <a:endParaRPr lang="en-US" sz="1200" b="1" dirty="0" smtClean="0"/>
              </a:p>
              <a:p>
                <a:r>
                  <a:rPr lang="en-US" sz="1200" b="1" dirty="0" err="1" smtClean="0"/>
                  <a:t>hasEffect</a:t>
                </a:r>
                <a:endParaRPr lang="en-US" sz="1200" b="1" dirty="0" smtClean="0"/>
              </a:p>
              <a:p>
                <a:r>
                  <a:rPr lang="en-US" sz="1200" b="1" dirty="0" err="1" smtClean="0"/>
                  <a:t>hasInput</a:t>
                </a:r>
                <a:endParaRPr lang="en-US" sz="1200" b="1" dirty="0" smtClean="0"/>
              </a:p>
              <a:p>
                <a:r>
                  <a:rPr lang="en-US" sz="1200" b="1" dirty="0" err="1" smtClean="0"/>
                  <a:t>hasOutput</a:t>
                </a:r>
                <a:endParaRPr lang="en-US" sz="1200" b="1" dirty="0" smtClean="0"/>
              </a:p>
              <a:p>
                <a:r>
                  <a:rPr lang="en-US" sz="1200" b="1" dirty="0" err="1" smtClean="0"/>
                  <a:t>hasPrecondition</a:t>
                </a:r>
                <a:endParaRPr lang="en-US" sz="1200" b="1" dirty="0" smtClean="0"/>
              </a:p>
              <a:p>
                <a:r>
                  <a:rPr lang="en-US" sz="1200" b="1" dirty="0" err="1" smtClean="0"/>
                  <a:t>hasResult</a:t>
                </a:r>
                <a:endParaRPr lang="en-US" sz="1200" b="1" dirty="0" smtClean="0"/>
              </a:p>
            </p:txBody>
          </p:sp>
        </p:grpSp>
        <p:cxnSp>
          <p:nvCxnSpPr>
            <p:cNvPr id="478" name="Connecteur en angle 477"/>
            <p:cNvCxnSpPr>
              <a:stCxn id="381" idx="1"/>
            </p:cNvCxnSpPr>
            <p:nvPr/>
          </p:nvCxnSpPr>
          <p:spPr>
            <a:xfrm rot="10800000">
              <a:off x="5004048" y="1268760"/>
              <a:ext cx="1440160" cy="1423102"/>
            </a:xfrm>
            <a:prstGeom prst="bentConnector3">
              <a:avLst>
                <a:gd name="adj1" fmla="val 99316"/>
              </a:avLst>
            </a:prstGeom>
            <a:ln w="28575">
              <a:solidFill>
                <a:srgbClr val="002060"/>
              </a:solidFill>
              <a:prstDash val="dash"/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480" name="Groupe 479"/>
            <p:cNvGrpSpPr/>
            <p:nvPr/>
          </p:nvGrpSpPr>
          <p:grpSpPr>
            <a:xfrm>
              <a:off x="6444208" y="1270501"/>
              <a:ext cx="1656184" cy="893713"/>
              <a:chOff x="2411760" y="2780928"/>
              <a:chExt cx="1656184" cy="893713"/>
            </a:xfrm>
          </p:grpSpPr>
          <p:sp>
            <p:nvSpPr>
              <p:cNvPr id="481" name="Rectangle 480"/>
              <p:cNvSpPr/>
              <p:nvPr/>
            </p:nvSpPr>
            <p:spPr>
              <a:xfrm>
                <a:off x="2411760" y="2780928"/>
                <a:ext cx="1656184" cy="432048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482" name="ZoneTexte 481"/>
              <p:cNvSpPr txBox="1"/>
              <p:nvPr/>
            </p:nvSpPr>
            <p:spPr>
              <a:xfrm>
                <a:off x="2411760" y="2852936"/>
                <a:ext cx="1656184" cy="253916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50" dirty="0" err="1" smtClean="0">
                    <a:solidFill>
                      <a:schemeClr val="bg1"/>
                    </a:solidFill>
                    <a:latin typeface="Arial Black" pitchFamily="34" charset="0"/>
                  </a:rPr>
                  <a:t>ServiceGrounding</a:t>
                </a:r>
                <a:endParaRPr lang="en-GB" sz="1050" dirty="0">
                  <a:solidFill>
                    <a:schemeClr val="bg1"/>
                  </a:solidFill>
                  <a:latin typeface="Arial Black" pitchFamily="34" charset="0"/>
                </a:endParaRPr>
              </a:p>
            </p:txBody>
          </p:sp>
          <p:sp>
            <p:nvSpPr>
              <p:cNvPr id="483" name="ZoneTexte 482"/>
              <p:cNvSpPr txBox="1"/>
              <p:nvPr/>
            </p:nvSpPr>
            <p:spPr>
              <a:xfrm>
                <a:off x="2411760" y="3212976"/>
                <a:ext cx="1656184" cy="461665"/>
              </a:xfrm>
              <a:prstGeom prst="rect">
                <a:avLst/>
              </a:prstGeom>
              <a:noFill/>
              <a:ln w="19050">
                <a:solidFill>
                  <a:schemeClr val="tx2">
                    <a:lumMod val="60000"/>
                    <a:lumOff val="40000"/>
                  </a:schemeClr>
                </a:solidFill>
                <a:prstDash val="dash"/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sz="1200" b="1" dirty="0" err="1" smtClean="0"/>
                  <a:t>groundingProtocol</a:t>
                </a:r>
                <a:endParaRPr lang="en-US" sz="1200" b="1" dirty="0" smtClean="0"/>
              </a:p>
              <a:p>
                <a:r>
                  <a:rPr lang="en-US" sz="1200" b="1" dirty="0" err="1" smtClean="0"/>
                  <a:t>portNumber</a:t>
                </a:r>
                <a:endParaRPr lang="en-US" sz="1200" b="1" dirty="0" smtClean="0"/>
              </a:p>
            </p:txBody>
          </p:sp>
        </p:grpSp>
        <p:cxnSp>
          <p:nvCxnSpPr>
            <p:cNvPr id="559" name="Connecteur en angle 558"/>
            <p:cNvCxnSpPr>
              <a:stCxn id="482" idx="1"/>
            </p:cNvCxnSpPr>
            <p:nvPr/>
          </p:nvCxnSpPr>
          <p:spPr>
            <a:xfrm rot="10800000" flipV="1">
              <a:off x="4788024" y="1469466"/>
              <a:ext cx="1656184" cy="15317"/>
            </a:xfrm>
            <a:prstGeom prst="bentConnector3">
              <a:avLst>
                <a:gd name="adj1" fmla="val 50000"/>
              </a:avLst>
            </a:prstGeom>
            <a:ln w="28575">
              <a:solidFill>
                <a:srgbClr val="002060"/>
              </a:solidFill>
              <a:prstDash val="dash"/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4907</TotalTime>
  <Words>378</Words>
  <Application>Microsoft Office PowerPoint</Application>
  <PresentationFormat>Affichage à l'écran (4:3)</PresentationFormat>
  <Paragraphs>285</Paragraphs>
  <Slides>6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6</vt:i4>
      </vt:variant>
    </vt:vector>
  </HeadingPairs>
  <TitlesOfParts>
    <vt:vector size="7" baseType="lpstr">
      <vt:lpstr>Thème Office</vt:lpstr>
      <vt:lpstr>Diapositive 1</vt:lpstr>
      <vt:lpstr>Diapositive 2</vt:lpstr>
      <vt:lpstr>Diapositive 3</vt:lpstr>
      <vt:lpstr>Diapositive 4</vt:lpstr>
      <vt:lpstr>Diapositive 5</vt:lpstr>
      <vt:lpstr>Diapositive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STF566 SAREF4EHAW</dc:title>
  <dc:creator>Marc Girod-Genet</dc:creator>
  <cp:lastModifiedBy>Marc Girod-Genet</cp:lastModifiedBy>
  <cp:revision>723</cp:revision>
  <dcterms:created xsi:type="dcterms:W3CDTF">2019-02-26T13:26:22Z</dcterms:created>
  <dcterms:modified xsi:type="dcterms:W3CDTF">2020-03-02T22:11:49Z</dcterms:modified>
</cp:coreProperties>
</file>