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49D5FA-2DCC-4A52-A6E5-83E5A73462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9121D8C-352A-415C-8B5C-DC0C70FC0B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LID4096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B4401D7-CA21-4B55-9F82-A2E8C2A68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59DFF-A9B3-4168-899F-9DD8609DE60B}" type="datetimeFigureOut">
              <a:rPr lang="LID4096" smtClean="0"/>
              <a:t>11/10/2022</a:t>
            </a:fld>
            <a:endParaRPr lang="LID4096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37F4CE7-A4E1-4CA8-92F8-C6B03C94A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CA374CA-5D89-4C2B-BD25-524793CBF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FDBC-E989-43D7-B976-3839F60A0F29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77854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882CBC-7753-4B49-B8E6-E496E78F9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C4C9ADF-D970-4512-B054-0EBDDBA709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LID4096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62CD0DC-BF5E-4045-9AF2-67C7A9CD7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59DFF-A9B3-4168-899F-9DD8609DE60B}" type="datetimeFigureOut">
              <a:rPr lang="LID4096" smtClean="0"/>
              <a:t>11/10/2022</a:t>
            </a:fld>
            <a:endParaRPr lang="LID4096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1D70B3F-6B56-434E-9A62-6C1F28954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DFBDC5D-94BB-4C9D-A1BE-0335EE6CB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FDBC-E989-43D7-B976-3839F60A0F29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88936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C9CD99-EDC6-40BD-A360-5FF05D958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151D19-9104-4F24-AB90-342CCD11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C9833B8-3CFB-4D3F-858D-5B7C90C90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59DFF-A9B3-4168-899F-9DD8609DE60B}" type="datetimeFigureOut">
              <a:rPr lang="LID4096" smtClean="0"/>
              <a:t>11/10/2022</a:t>
            </a:fld>
            <a:endParaRPr lang="LID4096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F10D5CC-327B-4033-A842-727C5D443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8C9E666-43A7-4D72-8A46-C1BDCF94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FDBC-E989-43D7-B976-3839F60A0F29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664664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4891CF-40AD-47D8-8C8B-62181EFC0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DE64FF-58E3-44F1-A7B4-83BDD35F37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LID4096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1886D5B-804A-4FF2-A121-B6DDC85941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LID4096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D3648D5-6DA2-4AE2-BD29-874163CB9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59DFF-A9B3-4168-899F-9DD8609DE60B}" type="datetimeFigureOut">
              <a:rPr lang="LID4096" smtClean="0"/>
              <a:t>11/10/2022</a:t>
            </a:fld>
            <a:endParaRPr lang="LID4096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82B4B69-FC71-443C-AD7E-A34B3DFC0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B3CD22-452A-4DF2-8C4D-B0F0A4313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FDBC-E989-43D7-B976-3839F60A0F29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666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EC28C8-92D5-40E9-B78C-21C259E85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CB02B0-6E88-40EA-8805-7EA420489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E9C3DEF-1A08-43E2-BC32-84E0B13908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LID4096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7352FFF-DB53-48F8-B2E8-1110137D31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1A1A8C4-8DE8-4AEC-8D9E-19EADF277A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LID4096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F153B1B-3D72-45A4-BCB8-FC92CDEA3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59DFF-A9B3-4168-899F-9DD8609DE60B}" type="datetimeFigureOut">
              <a:rPr lang="LID4096" smtClean="0"/>
              <a:t>11/10/2022</a:t>
            </a:fld>
            <a:endParaRPr lang="LID4096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C912E02-F8D8-4D45-959A-47100CEDF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3226784-D398-4DC7-915C-EB9D36B59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FDBC-E989-43D7-B976-3839F60A0F29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47211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64C616-5BB7-4258-99F6-63B60D2E7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A83B7DC-EDF3-4A01-98D6-C26B89054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59DFF-A9B3-4168-899F-9DD8609DE60B}" type="datetimeFigureOut">
              <a:rPr lang="LID4096" smtClean="0"/>
              <a:t>11/10/2022</a:t>
            </a:fld>
            <a:endParaRPr lang="LID4096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8AAC732-A0C5-43D7-B916-6EE4A5D2D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0FF52C-97AB-4C53-B14B-06E68ABD7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FDBC-E989-43D7-B976-3839F60A0F29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46457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4D5D8F1-C674-433C-8979-9A2A1C1E2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59DFF-A9B3-4168-899F-9DD8609DE60B}" type="datetimeFigureOut">
              <a:rPr lang="LID4096" smtClean="0"/>
              <a:t>11/10/2022</a:t>
            </a:fld>
            <a:endParaRPr lang="LID4096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9F2FC73-1F86-4DA6-88C8-37D400F2D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28D92E-9015-40FB-8E74-857FEAFBD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FDBC-E989-43D7-B976-3839F60A0F29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67310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EC2879-31D0-4D3C-B15C-DE47C4978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5AA621-AF71-4851-BB48-2B412E483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LID4096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41CD0C-2A4D-40C5-8DA3-B9628AC461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BD368FF-D5DD-4015-9EA4-52C7A90E7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59DFF-A9B3-4168-899F-9DD8609DE60B}" type="datetimeFigureOut">
              <a:rPr lang="LID4096" smtClean="0"/>
              <a:t>11/10/2022</a:t>
            </a:fld>
            <a:endParaRPr lang="LID4096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BC5229E-242C-4637-9B3C-C822F0F43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1B8868C-4599-4E77-AD39-FFFA2964E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FDBC-E989-43D7-B976-3839F60A0F29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23945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9395CF-A75C-4A31-AC25-A4D14DF58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59D885E-B94A-40A1-8D81-635F8E27ED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4EE3D94-4015-42F2-97BF-3C4E92A3B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1B6791F-2A03-43A1-89BA-1A33298B0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59DFF-A9B3-4168-899F-9DD8609DE60B}" type="datetimeFigureOut">
              <a:rPr lang="LID4096" smtClean="0"/>
              <a:t>11/10/2022</a:t>
            </a:fld>
            <a:endParaRPr lang="LID4096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B198D67-0863-4361-979E-247706D3D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0F43176-ABBB-4CE4-8C12-FCF202720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FDBC-E989-43D7-B976-3839F60A0F29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91390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5A21F1-B190-49B2-9480-0CEFB3A10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A6AAF22-C81B-4616-BA1B-170093125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LID4096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6923B70-CE47-4B04-A710-92D2956CF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59DFF-A9B3-4168-899F-9DD8609DE60B}" type="datetimeFigureOut">
              <a:rPr lang="LID4096" smtClean="0"/>
              <a:t>11/10/2022</a:t>
            </a:fld>
            <a:endParaRPr lang="LID4096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733A8A0-07F8-4B04-860E-1C5525142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8DECF53-3AB1-40F7-B57C-72EDC8C86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FDBC-E989-43D7-B976-3839F60A0F29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34872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DFB9376-57CF-4EB6-9BA2-7662F38C18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28B26C3-2624-4553-AE78-1F5D5136C8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LID4096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5365108-BB68-46E0-9BBF-A4827ADDE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59DFF-A9B3-4168-899F-9DD8609DE60B}" type="datetimeFigureOut">
              <a:rPr lang="LID4096" smtClean="0"/>
              <a:t>11/10/2022</a:t>
            </a:fld>
            <a:endParaRPr lang="LID4096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52A73D6-6D68-4945-8F1D-2E550E232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A887181-F36B-4F33-A357-14DA87918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FDBC-E989-43D7-B976-3839F60A0F29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99406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EF9AC26-DE05-4DCA-B5B5-9C5380122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B20F1CA-C4C4-4733-94C0-640DEF3CE8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LID4096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865551A-AC81-455B-929B-8AC90CDD33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59DFF-A9B3-4168-899F-9DD8609DE60B}" type="datetimeFigureOut">
              <a:rPr lang="LID4096" smtClean="0"/>
              <a:t>11/10/2022</a:t>
            </a:fld>
            <a:endParaRPr lang="LID4096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B0111F-5DE9-42B4-AEB6-922E7F2883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CD202A-4DC2-4C9C-A156-618B398F09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5FDBC-E989-43D7-B976-3839F60A0F29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2968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20E442-5858-4D5E-AF50-C7546280FB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Summary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keyword</a:t>
            </a:r>
            <a:r>
              <a:rPr lang="de-DE" dirty="0"/>
              <a:t> </a:t>
            </a:r>
            <a:r>
              <a:rPr lang="de-DE" dirty="0" err="1"/>
              <a:t>definitions</a:t>
            </a:r>
            <a:r>
              <a:rPr lang="de-DE" dirty="0"/>
              <a:t> and </a:t>
            </a:r>
            <a:r>
              <a:rPr lang="de-DE" dirty="0" err="1"/>
              <a:t>keyword</a:t>
            </a:r>
            <a:r>
              <a:rPr lang="de-DE" dirty="0"/>
              <a:t> </a:t>
            </a:r>
            <a:r>
              <a:rPr lang="de-DE" dirty="0" err="1"/>
              <a:t>references</a:t>
            </a:r>
            <a:r>
              <a:rPr lang="de-DE" dirty="0"/>
              <a:t> in TTCN-3 </a:t>
            </a:r>
            <a:r>
              <a:rPr lang="de-DE" dirty="0" err="1"/>
              <a:t>language</a:t>
            </a:r>
            <a:r>
              <a:rPr lang="de-DE" dirty="0"/>
              <a:t> </a:t>
            </a:r>
            <a:r>
              <a:rPr lang="de-DE" dirty="0" err="1"/>
              <a:t>specifications</a:t>
            </a:r>
            <a:endParaRPr lang="LID4096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D19B16D-48BD-411C-9314-F76E71E68F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11. Nov. 2022</a:t>
            </a:r>
          </a:p>
          <a:p>
            <a:r>
              <a:rPr lang="de-DE" dirty="0"/>
              <a:t>(Jens Grabowski)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833082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538C084-1D37-4ECA-8AEA-F57FF4DD5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67BB1E-6DB3-4B35-B748-A88718B1B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ETSI ES 202 781 – Configuration and Deployment Support</a:t>
            </a:r>
          </a:p>
          <a:p>
            <a:pPr lvl="1"/>
            <a:r>
              <a:rPr lang="de-DE" dirty="0"/>
              <a:t>Explicit Keyword-</a:t>
            </a:r>
            <a:r>
              <a:rPr lang="de-DE" dirty="0" err="1"/>
              <a:t>Definitions</a:t>
            </a:r>
            <a:r>
              <a:rPr lang="de-DE" dirty="0"/>
              <a:t>:	3</a:t>
            </a:r>
          </a:p>
          <a:p>
            <a:pPr lvl="1"/>
            <a:r>
              <a:rPr lang="de-DE" dirty="0"/>
              <a:t>Explicit Keyword-References:	50	(53-3)</a:t>
            </a:r>
          </a:p>
          <a:p>
            <a:pPr lvl="1"/>
            <a:endParaRPr lang="de-DE" dirty="0"/>
          </a:p>
          <a:p>
            <a:r>
              <a:rPr lang="en-GB" dirty="0"/>
              <a:t>ETSI ES 202 782 – Performance and Real Time Testing</a:t>
            </a:r>
          </a:p>
          <a:p>
            <a:pPr lvl="1"/>
            <a:r>
              <a:rPr lang="de-DE" dirty="0"/>
              <a:t>Explicit Keyword-</a:t>
            </a:r>
            <a:r>
              <a:rPr lang="de-DE" dirty="0" err="1"/>
              <a:t>Definitions</a:t>
            </a:r>
            <a:r>
              <a:rPr lang="de-DE" dirty="0"/>
              <a:t>:	0	(but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operators</a:t>
            </a:r>
            <a:r>
              <a:rPr lang="de-DE" dirty="0"/>
              <a:t>, e.g., </a:t>
            </a:r>
            <a:r>
              <a:rPr lang="de-DE" dirty="0" err="1"/>
              <a:t>nowOP</a:t>
            </a:r>
            <a:r>
              <a:rPr lang="de-DE" dirty="0"/>
              <a:t>,</a:t>
            </a:r>
            <a:br>
              <a:rPr lang="de-DE" dirty="0"/>
            </a:br>
            <a:r>
              <a:rPr lang="de-DE" dirty="0"/>
              <a:t>						</a:t>
            </a:r>
            <a:r>
              <a:rPr lang="en-GB" dirty="0" err="1"/>
              <a:t>TimestampSpec</a:t>
            </a:r>
            <a:r>
              <a:rPr lang="en-GB" dirty="0"/>
              <a:t> …, </a:t>
            </a:r>
            <a:r>
              <a:rPr lang="de-DE" dirty="0"/>
              <a:t>BNF </a:t>
            </a:r>
            <a:r>
              <a:rPr lang="de-DE" dirty="0" err="1"/>
              <a:t>may</a:t>
            </a:r>
            <a:r>
              <a:rPr lang="de-DE" dirty="0"/>
              <a:t> not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consistent</a:t>
            </a:r>
            <a:r>
              <a:rPr lang="de-DE" dirty="0"/>
              <a:t>)</a:t>
            </a:r>
          </a:p>
          <a:p>
            <a:pPr lvl="1"/>
            <a:r>
              <a:rPr lang="de-DE" dirty="0"/>
              <a:t>Explicit Keyword-References:	3</a:t>
            </a:r>
          </a:p>
          <a:p>
            <a:pPr lvl="1"/>
            <a:endParaRPr lang="de-DE" dirty="0"/>
          </a:p>
          <a:p>
            <a:r>
              <a:rPr lang="en-GB" dirty="0"/>
              <a:t>ETSI ES 202 784 – Advanced Parameterization</a:t>
            </a:r>
          </a:p>
          <a:p>
            <a:pPr lvl="1"/>
            <a:r>
              <a:rPr lang="de-DE" dirty="0"/>
              <a:t>Explicit Keyword-</a:t>
            </a:r>
            <a:r>
              <a:rPr lang="de-DE" dirty="0" err="1"/>
              <a:t>Definitions</a:t>
            </a:r>
            <a:r>
              <a:rPr lang="de-DE" dirty="0"/>
              <a:t>:	0</a:t>
            </a:r>
          </a:p>
          <a:p>
            <a:pPr lvl="1"/>
            <a:r>
              <a:rPr lang="de-DE" dirty="0"/>
              <a:t>Explicit Keyword-References:	19	(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terminals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inlined</a:t>
            </a:r>
            <a:r>
              <a:rPr lang="de-DE" dirty="0"/>
              <a:t>)			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815002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7DBFD2-5898-42AF-B338-DA9200BD8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E8ED36-9366-4FB5-96BE-19B481C5B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ETSI ES 202 785 – Behaviour Types</a:t>
            </a:r>
          </a:p>
          <a:p>
            <a:pPr lvl="1"/>
            <a:r>
              <a:rPr lang="de-DE" dirty="0"/>
              <a:t>Explicit Keyword-</a:t>
            </a:r>
            <a:r>
              <a:rPr lang="de-DE" dirty="0" err="1"/>
              <a:t>Definitions</a:t>
            </a:r>
            <a:r>
              <a:rPr lang="de-DE" dirty="0"/>
              <a:t>:	1</a:t>
            </a:r>
          </a:p>
          <a:p>
            <a:pPr lvl="1"/>
            <a:r>
              <a:rPr lang="de-DE" dirty="0"/>
              <a:t>Explicit Keyword-References:	13			(14-1)</a:t>
            </a:r>
          </a:p>
          <a:p>
            <a:pPr lvl="1"/>
            <a:endParaRPr lang="de-DE" dirty="0"/>
          </a:p>
          <a:p>
            <a:r>
              <a:rPr lang="en-GB" dirty="0"/>
              <a:t>ETSI ES 202 786 – Support of interfaces with continuous signals</a:t>
            </a:r>
          </a:p>
          <a:p>
            <a:pPr lvl="1"/>
            <a:r>
              <a:rPr lang="de-DE" dirty="0"/>
              <a:t>Explicit Keyword-</a:t>
            </a:r>
            <a:r>
              <a:rPr lang="de-DE" dirty="0" err="1"/>
              <a:t>Definitions</a:t>
            </a:r>
            <a:r>
              <a:rPr lang="de-DE" dirty="0"/>
              <a:t>:	17</a:t>
            </a:r>
          </a:p>
          <a:p>
            <a:pPr lvl="1"/>
            <a:r>
              <a:rPr lang="de-DE" dirty="0"/>
              <a:t>Explicit Keyword-References:	28			(45-17)</a:t>
            </a:r>
          </a:p>
          <a:p>
            <a:pPr lvl="1"/>
            <a:endParaRPr lang="de-DE" dirty="0"/>
          </a:p>
          <a:p>
            <a:r>
              <a:rPr lang="en-GB" dirty="0"/>
              <a:t> ETSI ES 202 789  – Extended TRI</a:t>
            </a:r>
          </a:p>
          <a:p>
            <a:pPr lvl="1"/>
            <a:r>
              <a:rPr lang="de-DE" dirty="0"/>
              <a:t>Explicit Keyword-</a:t>
            </a:r>
            <a:r>
              <a:rPr lang="de-DE" dirty="0" err="1"/>
              <a:t>Definitions</a:t>
            </a:r>
            <a:r>
              <a:rPr lang="de-DE" dirty="0"/>
              <a:t>:	0</a:t>
            </a:r>
          </a:p>
          <a:p>
            <a:pPr lvl="1"/>
            <a:r>
              <a:rPr lang="de-DE" dirty="0"/>
              <a:t>Explicit Keyword-References:	0</a:t>
            </a:r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427763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484BFD-8345-42FC-A16B-73EBB12D9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C9746F7-CA4D-48FB-A8DC-7072E4206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ETSI ES 203 022 – Advanced Matching</a:t>
            </a:r>
          </a:p>
          <a:p>
            <a:pPr lvl="1"/>
            <a:r>
              <a:rPr lang="de-DE" dirty="0"/>
              <a:t>Explicit Keyword-</a:t>
            </a:r>
            <a:r>
              <a:rPr lang="de-DE" dirty="0" err="1"/>
              <a:t>Definitions</a:t>
            </a:r>
            <a:r>
              <a:rPr lang="de-DE" dirty="0"/>
              <a:t>:	3</a:t>
            </a:r>
          </a:p>
          <a:p>
            <a:pPr lvl="1"/>
            <a:r>
              <a:rPr lang="de-DE" dirty="0"/>
              <a:t>Explicit Keyword-References:	11			(14-3)</a:t>
            </a:r>
          </a:p>
          <a:p>
            <a:pPr lvl="1"/>
            <a:endParaRPr lang="de-DE" dirty="0"/>
          </a:p>
          <a:p>
            <a:r>
              <a:rPr lang="en-GB" dirty="0"/>
              <a:t>ETSI ES 203 790 – Object Oriented Features</a:t>
            </a:r>
          </a:p>
          <a:p>
            <a:pPr lvl="1"/>
            <a:r>
              <a:rPr lang="de-DE" dirty="0"/>
              <a:t>Explicit Keyword-</a:t>
            </a:r>
            <a:r>
              <a:rPr lang="de-DE" dirty="0" err="1"/>
              <a:t>Definitions</a:t>
            </a:r>
            <a:r>
              <a:rPr lang="de-DE" dirty="0"/>
              <a:t>:	3</a:t>
            </a:r>
          </a:p>
          <a:p>
            <a:pPr lvl="1"/>
            <a:r>
              <a:rPr lang="de-DE" dirty="0"/>
              <a:t>Explicit Keyword-References:	37			(40-3)</a:t>
            </a:r>
          </a:p>
          <a:p>
            <a:pPr lvl="1"/>
            <a:endParaRPr lang="de-DE" dirty="0"/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146572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0E9C3625-18AC-44E6-A1FA-7F2EBB6F0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8E2EF8-EDD1-4B1E-AF3F-DD4C8E7AF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ETSI ES 201 873-1 – </a:t>
            </a:r>
            <a:r>
              <a:rPr lang="de-DE" dirty="0"/>
              <a:t>Core Language</a:t>
            </a:r>
          </a:p>
          <a:p>
            <a:pPr lvl="1"/>
            <a:r>
              <a:rPr lang="de-DE" dirty="0"/>
              <a:t>Explicit Keyword-</a:t>
            </a:r>
            <a:r>
              <a:rPr lang="de-DE" dirty="0" err="1"/>
              <a:t>Definitions</a:t>
            </a:r>
            <a:r>
              <a:rPr lang="de-DE" dirty="0"/>
              <a:t>:	126</a:t>
            </a:r>
          </a:p>
          <a:p>
            <a:pPr lvl="1"/>
            <a:r>
              <a:rPr lang="de-DE" dirty="0"/>
              <a:t>Explicit Keyword-References:	303			(429-126)</a:t>
            </a:r>
          </a:p>
          <a:p>
            <a:pPr lvl="1"/>
            <a:endParaRPr lang="de-DE" dirty="0"/>
          </a:p>
          <a:p>
            <a:r>
              <a:rPr lang="en-GB" dirty="0"/>
              <a:t>ETSI ES 201 873-5 – TRI</a:t>
            </a:r>
          </a:p>
          <a:p>
            <a:pPr lvl="1"/>
            <a:r>
              <a:rPr lang="de-DE" dirty="0"/>
              <a:t>Explicit Keyword-</a:t>
            </a:r>
            <a:r>
              <a:rPr lang="de-DE" dirty="0" err="1"/>
              <a:t>Definitions</a:t>
            </a:r>
            <a:r>
              <a:rPr lang="de-DE" dirty="0"/>
              <a:t>:	0</a:t>
            </a:r>
          </a:p>
          <a:p>
            <a:pPr lvl="1"/>
            <a:r>
              <a:rPr lang="de-DE" dirty="0"/>
              <a:t>Explicit Keyword-References:	0</a:t>
            </a:r>
          </a:p>
          <a:p>
            <a:pPr lvl="1"/>
            <a:endParaRPr lang="de-DE" dirty="0"/>
          </a:p>
          <a:p>
            <a:r>
              <a:rPr lang="en-GB" dirty="0"/>
              <a:t>ETSI ES 201 873-6 – TCI</a:t>
            </a:r>
          </a:p>
          <a:p>
            <a:pPr lvl="1"/>
            <a:r>
              <a:rPr lang="de-DE" dirty="0"/>
              <a:t>Explicit Keyword-</a:t>
            </a:r>
            <a:r>
              <a:rPr lang="de-DE" dirty="0" err="1"/>
              <a:t>Definitions</a:t>
            </a:r>
            <a:r>
              <a:rPr lang="de-DE" dirty="0"/>
              <a:t>:	0</a:t>
            </a:r>
          </a:p>
          <a:p>
            <a:pPr lvl="1"/>
            <a:r>
              <a:rPr lang="de-DE" dirty="0"/>
              <a:t>Explicit Keyword-References:	0</a:t>
            </a:r>
          </a:p>
          <a:p>
            <a:pPr lvl="1"/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513764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B888DC-B98A-4780-98D2-494F5A6CB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9815C4-5623-4886-8CFA-EE837D5D6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ETSI ES 201 873-7 – Using ASN.1 with TTCN-3</a:t>
            </a:r>
          </a:p>
          <a:p>
            <a:pPr lvl="1"/>
            <a:r>
              <a:rPr lang="de-DE" dirty="0"/>
              <a:t>Explicit Keyword-</a:t>
            </a:r>
            <a:r>
              <a:rPr lang="de-DE" dirty="0" err="1"/>
              <a:t>Definitions</a:t>
            </a:r>
            <a:r>
              <a:rPr lang="de-DE" dirty="0"/>
              <a:t>:	1</a:t>
            </a:r>
          </a:p>
          <a:p>
            <a:pPr lvl="1"/>
            <a:r>
              <a:rPr lang="de-DE" dirty="0"/>
              <a:t>Explicit Keyword-References:	18		(19-1)</a:t>
            </a:r>
          </a:p>
          <a:p>
            <a:pPr lvl="1"/>
            <a:endParaRPr lang="de-DE" dirty="0"/>
          </a:p>
          <a:p>
            <a:r>
              <a:rPr lang="en-GB" dirty="0"/>
              <a:t>ETSI ES 201 873-8 – The IDL to TTCN-3 Mapping</a:t>
            </a:r>
          </a:p>
          <a:p>
            <a:pPr lvl="1"/>
            <a:r>
              <a:rPr lang="de-DE" dirty="0"/>
              <a:t>Explicit Keyword-</a:t>
            </a:r>
            <a:r>
              <a:rPr lang="de-DE" dirty="0" err="1"/>
              <a:t>Definitions</a:t>
            </a:r>
            <a:r>
              <a:rPr lang="de-DE" dirty="0"/>
              <a:t>:	0</a:t>
            </a:r>
          </a:p>
          <a:p>
            <a:pPr lvl="1"/>
            <a:r>
              <a:rPr lang="de-DE" dirty="0"/>
              <a:t>Explicit Keyword-References:	0</a:t>
            </a:r>
          </a:p>
          <a:p>
            <a:pPr lvl="1"/>
            <a:endParaRPr lang="en-GB" dirty="0"/>
          </a:p>
          <a:p>
            <a:r>
              <a:rPr lang="en-GB" dirty="0"/>
              <a:t>ETSI ES 201 873-9 – Using XML schema with TTCN-3</a:t>
            </a:r>
            <a:endParaRPr lang="de-DE" dirty="0"/>
          </a:p>
          <a:p>
            <a:pPr lvl="1"/>
            <a:r>
              <a:rPr lang="de-DE" dirty="0"/>
              <a:t>Explicit Keyword-</a:t>
            </a:r>
            <a:r>
              <a:rPr lang="de-DE" dirty="0" err="1"/>
              <a:t>Definitions</a:t>
            </a:r>
            <a:r>
              <a:rPr lang="de-DE" dirty="0"/>
              <a:t>:	0</a:t>
            </a:r>
          </a:p>
          <a:p>
            <a:pPr lvl="1"/>
            <a:r>
              <a:rPr lang="de-DE" dirty="0"/>
              <a:t>Explicit Keyword-References:	0</a:t>
            </a:r>
          </a:p>
        </p:txBody>
      </p:sp>
    </p:spTree>
    <p:extLst>
      <p:ext uri="{BB962C8B-B14F-4D97-AF65-F5344CB8AC3E}">
        <p14:creationId xmlns:p14="http://schemas.microsoft.com/office/powerpoint/2010/main" val="90201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B888DC-B98A-4780-98D2-494F5A6CB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9815C4-5623-4886-8CFA-EE837D5D6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ETSI ES 201 873-10 – TTCN-3 Documentation Comment Specification</a:t>
            </a:r>
          </a:p>
          <a:p>
            <a:pPr lvl="1"/>
            <a:r>
              <a:rPr lang="de-DE" dirty="0"/>
              <a:t>Explicit Keyword-</a:t>
            </a:r>
            <a:r>
              <a:rPr lang="de-DE" dirty="0" err="1"/>
              <a:t>Definitions</a:t>
            </a:r>
            <a:r>
              <a:rPr lang="de-DE" dirty="0"/>
              <a:t>:	0</a:t>
            </a:r>
          </a:p>
          <a:p>
            <a:pPr lvl="1"/>
            <a:r>
              <a:rPr lang="de-DE" dirty="0"/>
              <a:t>Explicit Keyword-References:	0</a:t>
            </a:r>
          </a:p>
          <a:p>
            <a:pPr lvl="1"/>
            <a:endParaRPr lang="de-DE" dirty="0"/>
          </a:p>
          <a:p>
            <a:r>
              <a:rPr lang="en-GB" dirty="0"/>
              <a:t>ETSI ES </a:t>
            </a:r>
            <a:r>
              <a:rPr lang="en-GB"/>
              <a:t>201 873-11 – </a:t>
            </a:r>
            <a:r>
              <a:rPr lang="de-DE"/>
              <a:t>Using JSON with TTCN-3</a:t>
            </a:r>
            <a:endParaRPr lang="en-GB" dirty="0"/>
          </a:p>
          <a:p>
            <a:pPr lvl="1"/>
            <a:r>
              <a:rPr lang="de-DE" dirty="0"/>
              <a:t>Explicit Keyword-</a:t>
            </a:r>
            <a:r>
              <a:rPr lang="de-DE" dirty="0" err="1"/>
              <a:t>Definitions</a:t>
            </a:r>
            <a:r>
              <a:rPr lang="de-DE" dirty="0"/>
              <a:t>:	0</a:t>
            </a:r>
          </a:p>
          <a:p>
            <a:pPr lvl="1"/>
            <a:r>
              <a:rPr lang="de-DE" dirty="0"/>
              <a:t>Explicit Keyword-References:	0</a:t>
            </a:r>
          </a:p>
        </p:txBody>
      </p:sp>
    </p:spTree>
    <p:extLst>
      <p:ext uri="{BB962C8B-B14F-4D97-AF65-F5344CB8AC3E}">
        <p14:creationId xmlns:p14="http://schemas.microsoft.com/office/powerpoint/2010/main" val="1015166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E862AF-E5A2-460E-A066-3C327FCA3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Summary</a:t>
            </a:r>
            <a:endParaRPr lang="LID4096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380FBF5-C8CA-43DF-9824-FA9E71B7A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/>
              <a:t>In total:		154 Keyword </a:t>
            </a:r>
            <a:r>
              <a:rPr lang="de-DE" dirty="0" err="1"/>
              <a:t>Definitions</a:t>
            </a:r>
            <a:endParaRPr lang="de-DE" dirty="0"/>
          </a:p>
          <a:p>
            <a:pPr lvl="2"/>
            <a:r>
              <a:rPr lang="de-DE" dirty="0" err="1"/>
              <a:t>search</a:t>
            </a:r>
            <a:r>
              <a:rPr lang="de-DE" dirty="0"/>
              <a:t> „</a:t>
            </a:r>
            <a:r>
              <a:rPr lang="de-DE" dirty="0" err="1"/>
              <a:t>string</a:t>
            </a:r>
            <a:r>
              <a:rPr lang="de-DE" dirty="0"/>
              <a:t>: </a:t>
            </a:r>
            <a:r>
              <a:rPr lang="en-GB" dirty="0"/>
              <a:t>Keyword ::=“</a:t>
            </a:r>
          </a:p>
          <a:p>
            <a:pPr lvl="2"/>
            <a:endParaRPr lang="en-GB" dirty="0"/>
          </a:p>
          <a:p>
            <a:r>
              <a:rPr lang="en-GB" dirty="0"/>
              <a:t>In total:		 482 Keyword References</a:t>
            </a:r>
          </a:p>
          <a:p>
            <a:pPr lvl="2"/>
            <a:r>
              <a:rPr lang="de-DE"/>
              <a:t>search string: „</a:t>
            </a:r>
            <a:r>
              <a:rPr lang="en-GB"/>
              <a:t>Keyword“ (only in BNF, Keyword definitions are not considered)</a:t>
            </a:r>
          </a:p>
          <a:p>
            <a:pPr lvl="2"/>
            <a:endParaRPr lang="en-GB" dirty="0"/>
          </a:p>
          <a:p>
            <a:r>
              <a:rPr lang="en-GB" dirty="0"/>
              <a:t>Observation 1:	Some BNF rules (in several standards) already</a:t>
            </a:r>
            <a:br>
              <a:rPr lang="en-GB" dirty="0"/>
            </a:br>
            <a:r>
              <a:rPr lang="en-GB" dirty="0"/>
              <a:t> 			include </a:t>
            </a:r>
            <a:r>
              <a:rPr lang="en-GB" dirty="0" err="1"/>
              <a:t>inlined</a:t>
            </a:r>
            <a:r>
              <a:rPr lang="en-GB" dirty="0"/>
              <a:t> keywords (or reserved words)</a:t>
            </a:r>
          </a:p>
          <a:p>
            <a:pPr lvl="2"/>
            <a:endParaRPr lang="en-GB" dirty="0"/>
          </a:p>
          <a:p>
            <a:r>
              <a:rPr lang="en-GB" dirty="0"/>
              <a:t>Observation 2:	Not all non-terminals of productions for defining </a:t>
            </a:r>
            <a:br>
              <a:rPr lang="en-GB" dirty="0"/>
            </a:br>
            <a:r>
              <a:rPr lang="en-GB" dirty="0"/>
              <a:t>			keywords/reserved words end with “Keyword”.</a:t>
            </a:r>
          </a:p>
          <a:p>
            <a:pPr lvl="2"/>
            <a:endParaRPr lang="en-GB" dirty="0"/>
          </a:p>
          <a:p>
            <a:r>
              <a:rPr lang="en-GB" dirty="0"/>
              <a:t>Observation 3:	The rules describing the syntactical structure of language</a:t>
            </a:r>
            <a:br>
              <a:rPr lang="en-GB" dirty="0"/>
            </a:br>
            <a:r>
              <a:rPr lang="en-GB" dirty="0"/>
              <a:t> 			elements inline keywords (for readability purposes)</a:t>
            </a:r>
          </a:p>
          <a:p>
            <a:pPr lvl="1"/>
            <a:endParaRPr lang="de-DE" dirty="0"/>
          </a:p>
          <a:p>
            <a:pPr lvl="1"/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42956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507</Words>
  <Application>Microsoft Office PowerPoint</Application>
  <PresentationFormat>Breitbild</PresentationFormat>
  <Paragraphs>73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</vt:lpstr>
      <vt:lpstr>Summary of keyword definitions and keyword references in TTCN-3 language specifications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Jens Grabowski</dc:creator>
  <cp:lastModifiedBy>Jens Grabowski</cp:lastModifiedBy>
  <cp:revision>11</cp:revision>
  <dcterms:created xsi:type="dcterms:W3CDTF">2022-11-10T10:28:49Z</dcterms:created>
  <dcterms:modified xsi:type="dcterms:W3CDTF">2022-11-11T10:56:29Z</dcterms:modified>
</cp:coreProperties>
</file>